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4" r:id="rId2"/>
    <p:sldId id="259" r:id="rId3"/>
    <p:sldId id="260" r:id="rId4"/>
    <p:sldId id="321" r:id="rId5"/>
    <p:sldId id="283" r:id="rId6"/>
    <p:sldId id="284" r:id="rId7"/>
    <p:sldId id="293" r:id="rId8"/>
    <p:sldId id="294" r:id="rId9"/>
    <p:sldId id="322" r:id="rId10"/>
    <p:sldId id="323" r:id="rId11"/>
    <p:sldId id="324" r:id="rId12"/>
    <p:sldId id="332" r:id="rId13"/>
    <p:sldId id="329" r:id="rId14"/>
    <p:sldId id="328" r:id="rId15"/>
    <p:sldId id="330" r:id="rId16"/>
    <p:sldId id="331" r:id="rId17"/>
    <p:sldId id="290" r:id="rId18"/>
    <p:sldId id="291" r:id="rId19"/>
    <p:sldId id="302" r:id="rId20"/>
    <p:sldId id="280" r:id="rId21"/>
    <p:sldId id="281" r:id="rId22"/>
    <p:sldId id="298" r:id="rId23"/>
    <p:sldId id="257" r:id="rId24"/>
    <p:sldId id="303" r:id="rId25"/>
    <p:sldId id="333" r:id="rId26"/>
    <p:sldId id="261" r:id="rId27"/>
    <p:sldId id="304" r:id="rId28"/>
    <p:sldId id="262" r:id="rId29"/>
    <p:sldId id="305" r:id="rId30"/>
    <p:sldId id="306" r:id="rId31"/>
    <p:sldId id="307" r:id="rId32"/>
    <p:sldId id="295" r:id="rId33"/>
    <p:sldId id="287" r:id="rId34"/>
    <p:sldId id="308" r:id="rId35"/>
    <p:sldId id="265" r:id="rId36"/>
    <p:sldId id="272" r:id="rId37"/>
    <p:sldId id="312" r:id="rId38"/>
    <p:sldId id="313" r:id="rId39"/>
    <p:sldId id="314" r:id="rId40"/>
    <p:sldId id="315" r:id="rId41"/>
    <p:sldId id="316" r:id="rId42"/>
    <p:sldId id="266" r:id="rId43"/>
    <p:sldId id="317" r:id="rId44"/>
    <p:sldId id="318" r:id="rId45"/>
    <p:sldId id="277" r:id="rId46"/>
    <p:sldId id="270" r:id="rId47"/>
    <p:sldId id="300" r:id="rId48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2E9EED-2310-4E50-8084-EEBBE95ABE1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70E4DAA-D063-401C-B9A3-EEF6FEBC18D6}">
      <dgm:prSet/>
      <dgm:spPr/>
      <dgm:t>
        <a:bodyPr/>
        <a:lstStyle/>
        <a:p>
          <a:r>
            <a:rPr lang="ru-RU"/>
            <a:t>Правило: аргумент необходимо усилить, раскрыть, чтобы оппонент понял его суть, т.е. поддержать.</a:t>
          </a:r>
          <a:endParaRPr lang="en-US"/>
        </a:p>
      </dgm:t>
    </dgm:pt>
    <dgm:pt modelId="{5015697C-23EB-4E75-A212-98BC4B2A216A}" type="parTrans" cxnId="{4A3A6761-C44D-465A-9964-01ABBFA12E18}">
      <dgm:prSet/>
      <dgm:spPr/>
      <dgm:t>
        <a:bodyPr/>
        <a:lstStyle/>
        <a:p>
          <a:endParaRPr lang="en-US"/>
        </a:p>
      </dgm:t>
    </dgm:pt>
    <dgm:pt modelId="{95451D91-A698-4784-AF63-9AAE18BA02AB}" type="sibTrans" cxnId="{4A3A6761-C44D-465A-9964-01ABBFA12E18}">
      <dgm:prSet/>
      <dgm:spPr/>
      <dgm:t>
        <a:bodyPr/>
        <a:lstStyle/>
        <a:p>
          <a:endParaRPr lang="en-US"/>
        </a:p>
      </dgm:t>
    </dgm:pt>
    <dgm:pt modelId="{7963DAE1-AE8C-44EC-870B-93639EA0CF92}">
      <dgm:prSet/>
      <dgm:spPr/>
      <dgm:t>
        <a:bodyPr/>
        <a:lstStyle/>
        <a:p>
          <a:r>
            <a:rPr lang="ru-RU"/>
            <a:t>Необходим пример.</a:t>
          </a:r>
          <a:endParaRPr lang="en-US"/>
        </a:p>
      </dgm:t>
    </dgm:pt>
    <dgm:pt modelId="{27E6538C-91C9-4642-A08F-1E7D18C6BBC6}" type="parTrans" cxnId="{215AF2AF-5D44-45C6-B1BD-A65A24ECF41B}">
      <dgm:prSet/>
      <dgm:spPr/>
      <dgm:t>
        <a:bodyPr/>
        <a:lstStyle/>
        <a:p>
          <a:endParaRPr lang="en-US"/>
        </a:p>
      </dgm:t>
    </dgm:pt>
    <dgm:pt modelId="{11ACD7D7-0B68-4E31-86D4-915262781699}" type="sibTrans" cxnId="{215AF2AF-5D44-45C6-B1BD-A65A24ECF41B}">
      <dgm:prSet/>
      <dgm:spPr/>
      <dgm:t>
        <a:bodyPr/>
        <a:lstStyle/>
        <a:p>
          <a:endParaRPr lang="en-US"/>
        </a:p>
      </dgm:t>
    </dgm:pt>
    <dgm:pt modelId="{61BCD41B-F71D-4F08-A4BC-B34BF977EBF4}">
      <dgm:prSet/>
      <dgm:spPr/>
      <dgm:t>
        <a:bodyPr/>
        <a:lstStyle/>
        <a:p>
          <a:r>
            <a:rPr lang="ru-RU"/>
            <a:t>При опровержении разбив поддержку и пример можно разбить весь аргумент.</a:t>
          </a:r>
          <a:endParaRPr lang="en-US"/>
        </a:p>
      </dgm:t>
    </dgm:pt>
    <dgm:pt modelId="{2AC98116-3EA7-4AC4-9836-4868DFC3A28E}" type="parTrans" cxnId="{1C6D6D38-55D7-48E9-8AF2-A98A105B461A}">
      <dgm:prSet/>
      <dgm:spPr/>
      <dgm:t>
        <a:bodyPr/>
        <a:lstStyle/>
        <a:p>
          <a:endParaRPr lang="en-US"/>
        </a:p>
      </dgm:t>
    </dgm:pt>
    <dgm:pt modelId="{67A17A99-0BAC-49C1-9F45-FBDDF53EF7FB}" type="sibTrans" cxnId="{1C6D6D38-55D7-48E9-8AF2-A98A105B461A}">
      <dgm:prSet/>
      <dgm:spPr/>
      <dgm:t>
        <a:bodyPr/>
        <a:lstStyle/>
        <a:p>
          <a:endParaRPr lang="en-US"/>
        </a:p>
      </dgm:t>
    </dgm:pt>
    <dgm:pt modelId="{9ED9E8E1-CCA9-42BA-9E5D-7FD6ECA58EC9}" type="pres">
      <dgm:prSet presAssocID="{D32E9EED-2310-4E50-8084-EEBBE95ABE1A}" presName="linear" presStyleCnt="0">
        <dgm:presLayoutVars>
          <dgm:animLvl val="lvl"/>
          <dgm:resizeHandles val="exact"/>
        </dgm:presLayoutVars>
      </dgm:prSet>
      <dgm:spPr/>
    </dgm:pt>
    <dgm:pt modelId="{DA5A961C-38B7-45E2-A745-C42E43665D5B}" type="pres">
      <dgm:prSet presAssocID="{570E4DAA-D063-401C-B9A3-EEF6FEBC18D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C89CF22-9E86-4C22-9EEC-71DD07412A84}" type="pres">
      <dgm:prSet presAssocID="{95451D91-A698-4784-AF63-9AAE18BA02AB}" presName="spacer" presStyleCnt="0"/>
      <dgm:spPr/>
    </dgm:pt>
    <dgm:pt modelId="{5E1FAA9A-C341-495C-BD06-FE79FB3AE3E5}" type="pres">
      <dgm:prSet presAssocID="{7963DAE1-AE8C-44EC-870B-93639EA0CF9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925C840-9D5A-4503-ACDD-5D860E4E3C2E}" type="pres">
      <dgm:prSet presAssocID="{11ACD7D7-0B68-4E31-86D4-915262781699}" presName="spacer" presStyleCnt="0"/>
      <dgm:spPr/>
    </dgm:pt>
    <dgm:pt modelId="{C83E22D2-6FBB-4D8B-88D5-A756E276DE0B}" type="pres">
      <dgm:prSet presAssocID="{61BCD41B-F71D-4F08-A4BC-B34BF977EBF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C32D335-CBA3-43B6-83B3-62209692678A}" type="presOf" srcId="{61BCD41B-F71D-4F08-A4BC-B34BF977EBF4}" destId="{C83E22D2-6FBB-4D8B-88D5-A756E276DE0B}" srcOrd="0" destOrd="0" presId="urn:microsoft.com/office/officeart/2005/8/layout/vList2"/>
    <dgm:cxn modelId="{1C6D6D38-55D7-48E9-8AF2-A98A105B461A}" srcId="{D32E9EED-2310-4E50-8084-EEBBE95ABE1A}" destId="{61BCD41B-F71D-4F08-A4BC-B34BF977EBF4}" srcOrd="2" destOrd="0" parTransId="{2AC98116-3EA7-4AC4-9836-4868DFC3A28E}" sibTransId="{67A17A99-0BAC-49C1-9F45-FBDDF53EF7FB}"/>
    <dgm:cxn modelId="{4A3A6761-C44D-465A-9964-01ABBFA12E18}" srcId="{D32E9EED-2310-4E50-8084-EEBBE95ABE1A}" destId="{570E4DAA-D063-401C-B9A3-EEF6FEBC18D6}" srcOrd="0" destOrd="0" parTransId="{5015697C-23EB-4E75-A212-98BC4B2A216A}" sibTransId="{95451D91-A698-4784-AF63-9AAE18BA02AB}"/>
    <dgm:cxn modelId="{879A4944-1B98-405F-8B7A-8033652FB8FD}" type="presOf" srcId="{7963DAE1-AE8C-44EC-870B-93639EA0CF92}" destId="{5E1FAA9A-C341-495C-BD06-FE79FB3AE3E5}" srcOrd="0" destOrd="0" presId="urn:microsoft.com/office/officeart/2005/8/layout/vList2"/>
    <dgm:cxn modelId="{CC6EBC6F-68A3-4C86-BDD8-775949A2D44A}" type="presOf" srcId="{570E4DAA-D063-401C-B9A3-EEF6FEBC18D6}" destId="{DA5A961C-38B7-45E2-A745-C42E43665D5B}" srcOrd="0" destOrd="0" presId="urn:microsoft.com/office/officeart/2005/8/layout/vList2"/>
    <dgm:cxn modelId="{DFAFE68E-AC9A-4ABB-AF22-4EC4950ADDC7}" type="presOf" srcId="{D32E9EED-2310-4E50-8084-EEBBE95ABE1A}" destId="{9ED9E8E1-CCA9-42BA-9E5D-7FD6ECA58EC9}" srcOrd="0" destOrd="0" presId="urn:microsoft.com/office/officeart/2005/8/layout/vList2"/>
    <dgm:cxn modelId="{215AF2AF-5D44-45C6-B1BD-A65A24ECF41B}" srcId="{D32E9EED-2310-4E50-8084-EEBBE95ABE1A}" destId="{7963DAE1-AE8C-44EC-870B-93639EA0CF92}" srcOrd="1" destOrd="0" parTransId="{27E6538C-91C9-4642-A08F-1E7D18C6BBC6}" sibTransId="{11ACD7D7-0B68-4E31-86D4-915262781699}"/>
    <dgm:cxn modelId="{2852434A-18A7-44C1-8812-3602DFA412AA}" type="presParOf" srcId="{9ED9E8E1-CCA9-42BA-9E5D-7FD6ECA58EC9}" destId="{DA5A961C-38B7-45E2-A745-C42E43665D5B}" srcOrd="0" destOrd="0" presId="urn:microsoft.com/office/officeart/2005/8/layout/vList2"/>
    <dgm:cxn modelId="{6F4B5D64-6C0E-4CD1-B6E5-9973EEB964AF}" type="presParOf" srcId="{9ED9E8E1-CCA9-42BA-9E5D-7FD6ECA58EC9}" destId="{AC89CF22-9E86-4C22-9EEC-71DD07412A84}" srcOrd="1" destOrd="0" presId="urn:microsoft.com/office/officeart/2005/8/layout/vList2"/>
    <dgm:cxn modelId="{F3D92197-BA0F-40A6-941E-029E8F56CAA2}" type="presParOf" srcId="{9ED9E8E1-CCA9-42BA-9E5D-7FD6ECA58EC9}" destId="{5E1FAA9A-C341-495C-BD06-FE79FB3AE3E5}" srcOrd="2" destOrd="0" presId="urn:microsoft.com/office/officeart/2005/8/layout/vList2"/>
    <dgm:cxn modelId="{FD1E4CF4-B826-4E44-82A9-7C0735694E50}" type="presParOf" srcId="{9ED9E8E1-CCA9-42BA-9E5D-7FD6ECA58EC9}" destId="{9925C840-9D5A-4503-ACDD-5D860E4E3C2E}" srcOrd="3" destOrd="0" presId="urn:microsoft.com/office/officeart/2005/8/layout/vList2"/>
    <dgm:cxn modelId="{2968549B-973D-4700-9CAE-7B3623E7CE0A}" type="presParOf" srcId="{9ED9E8E1-CCA9-42BA-9E5D-7FD6ECA58EC9}" destId="{C83E22D2-6FBB-4D8B-88D5-A756E276DE0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3C1F27-E31E-4B30-B176-07436EBE1CD4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D00D034-B1C9-4898-BF69-AA7B0B83A20C}">
      <dgm:prSet/>
      <dgm:spPr/>
      <dgm:t>
        <a:bodyPr/>
        <a:lstStyle/>
        <a:p>
          <a:r>
            <a:rPr lang="ru-RU" b="1" dirty="0"/>
            <a:t>Четко сформулировать предмет своей речи. </a:t>
          </a:r>
          <a:r>
            <a:rPr lang="ru-RU" dirty="0"/>
            <a:t>В первую очередь – это ясная и конкретная формулировка тезиса речи.</a:t>
          </a:r>
          <a:endParaRPr lang="en-US" dirty="0"/>
        </a:p>
      </dgm:t>
    </dgm:pt>
    <dgm:pt modelId="{794A3262-5BF4-430A-9A7E-19D99FFAEE4F}" type="parTrans" cxnId="{FE62432F-C269-4C09-ADAF-4F440D451565}">
      <dgm:prSet/>
      <dgm:spPr/>
      <dgm:t>
        <a:bodyPr/>
        <a:lstStyle/>
        <a:p>
          <a:endParaRPr lang="en-US"/>
        </a:p>
      </dgm:t>
    </dgm:pt>
    <dgm:pt modelId="{74DC8084-C713-4CB4-9EF0-71346D10CCE5}" type="sibTrans" cxnId="{FE62432F-C269-4C09-ADAF-4F440D451565}">
      <dgm:prSet/>
      <dgm:spPr/>
      <dgm:t>
        <a:bodyPr/>
        <a:lstStyle/>
        <a:p>
          <a:endParaRPr lang="en-US"/>
        </a:p>
      </dgm:t>
    </dgm:pt>
    <dgm:pt modelId="{D2B29D5B-70DF-4300-8F7C-8BACDC35A811}">
      <dgm:prSet/>
      <dgm:spPr/>
      <dgm:t>
        <a:bodyPr/>
        <a:lstStyle/>
        <a:p>
          <a:pPr rtl="0"/>
          <a:r>
            <a:rPr lang="ru-RU" b="1" dirty="0"/>
            <a:t>Оценка предмета речи. </a:t>
          </a:r>
          <a:r>
            <a:rPr lang="ru-RU" dirty="0"/>
            <a:t>Оратор должен определить, как его предмет речи будет воспринят слушателями.</a:t>
          </a:r>
          <a:r>
            <a:rPr lang="ru-RU" dirty="0">
              <a:latin typeface="Calibri Light" panose="020F0302020204030204"/>
            </a:rPr>
            <a:t> </a:t>
          </a:r>
          <a:endParaRPr lang="en-US" dirty="0"/>
        </a:p>
      </dgm:t>
    </dgm:pt>
    <dgm:pt modelId="{2E1CB30C-1B2B-4C58-BBD7-81AE5AAFDCC7}" type="parTrans" cxnId="{BA80C8EB-018B-4CE6-B6E8-9228D0C92176}">
      <dgm:prSet/>
      <dgm:spPr/>
      <dgm:t>
        <a:bodyPr/>
        <a:lstStyle/>
        <a:p>
          <a:endParaRPr lang="en-US"/>
        </a:p>
      </dgm:t>
    </dgm:pt>
    <dgm:pt modelId="{144C0551-235F-4BC6-8638-32A2FB18720E}" type="sibTrans" cxnId="{BA80C8EB-018B-4CE6-B6E8-9228D0C92176}">
      <dgm:prSet/>
      <dgm:spPr/>
      <dgm:t>
        <a:bodyPr/>
        <a:lstStyle/>
        <a:p>
          <a:endParaRPr lang="en-US"/>
        </a:p>
      </dgm:t>
    </dgm:pt>
    <dgm:pt modelId="{25F448EA-CDE0-43AB-8C93-874584A11568}">
      <dgm:prSet/>
      <dgm:spPr/>
      <dgm:t>
        <a:bodyPr/>
        <a:lstStyle/>
        <a:p>
          <a:r>
            <a:rPr lang="ru-RU" dirty="0"/>
            <a:t>Возможно использовать индуктивную стратегию аргументации:</a:t>
          </a:r>
          <a:endParaRPr lang="en-US" dirty="0"/>
        </a:p>
      </dgm:t>
    </dgm:pt>
    <dgm:pt modelId="{3D2A38B7-D090-4D78-AF32-072C0F227851}" type="parTrans" cxnId="{8A8F44E0-6D65-4F2F-AF67-7B7976A57EAB}">
      <dgm:prSet/>
      <dgm:spPr/>
      <dgm:t>
        <a:bodyPr/>
        <a:lstStyle/>
        <a:p>
          <a:endParaRPr lang="en-US"/>
        </a:p>
      </dgm:t>
    </dgm:pt>
    <dgm:pt modelId="{EB75C8CB-DC35-413E-8FA6-25D67D8F8855}" type="sibTrans" cxnId="{8A8F44E0-6D65-4F2F-AF67-7B7976A57EAB}">
      <dgm:prSet/>
      <dgm:spPr/>
      <dgm:t>
        <a:bodyPr/>
        <a:lstStyle/>
        <a:p>
          <a:endParaRPr lang="en-US"/>
        </a:p>
      </dgm:t>
    </dgm:pt>
    <dgm:pt modelId="{2296A1B1-2E8F-4275-8061-EC9B6CC79159}">
      <dgm:prSet/>
      <dgm:spPr/>
      <dgm:t>
        <a:bodyPr/>
        <a:lstStyle/>
        <a:p>
          <a:pPr rtl="0"/>
          <a:r>
            <a:rPr lang="ru-RU" dirty="0"/>
            <a:t>Сначала примеры и доказательства – потом тезис</a:t>
          </a:r>
          <a:r>
            <a:rPr lang="ru-RU" dirty="0">
              <a:latin typeface="Calibri Light" panose="020F0302020204030204"/>
            </a:rPr>
            <a:t> </a:t>
          </a:r>
          <a:endParaRPr lang="en-US" dirty="0"/>
        </a:p>
      </dgm:t>
    </dgm:pt>
    <dgm:pt modelId="{7A37BEC7-1593-4C56-91B0-51C610C8B1C1}" type="parTrans" cxnId="{909BFD01-0E54-4BE1-985C-C9334EBF3D63}">
      <dgm:prSet/>
      <dgm:spPr/>
      <dgm:t>
        <a:bodyPr/>
        <a:lstStyle/>
        <a:p>
          <a:endParaRPr lang="en-US"/>
        </a:p>
      </dgm:t>
    </dgm:pt>
    <dgm:pt modelId="{8B0BDAB9-D16D-4A95-9D71-937EF587F6C7}" type="sibTrans" cxnId="{909BFD01-0E54-4BE1-985C-C9334EBF3D63}">
      <dgm:prSet/>
      <dgm:spPr/>
      <dgm:t>
        <a:bodyPr/>
        <a:lstStyle/>
        <a:p>
          <a:endParaRPr lang="en-US"/>
        </a:p>
      </dgm:t>
    </dgm:pt>
    <dgm:pt modelId="{CE10D17F-FB06-459E-A8B2-712056B719D8}" type="pres">
      <dgm:prSet presAssocID="{E13C1F27-E31E-4B30-B176-07436EBE1CD4}" presName="outerComposite" presStyleCnt="0">
        <dgm:presLayoutVars>
          <dgm:chMax val="5"/>
          <dgm:dir/>
          <dgm:resizeHandles val="exact"/>
        </dgm:presLayoutVars>
      </dgm:prSet>
      <dgm:spPr/>
    </dgm:pt>
    <dgm:pt modelId="{B0ADDC04-1E75-4F23-81E0-67D91AB64FCE}" type="pres">
      <dgm:prSet presAssocID="{E13C1F27-E31E-4B30-B176-07436EBE1CD4}" presName="dummyMaxCanvas" presStyleCnt="0">
        <dgm:presLayoutVars/>
      </dgm:prSet>
      <dgm:spPr/>
    </dgm:pt>
    <dgm:pt modelId="{C55286A5-DF55-4693-8C55-383AF02518D8}" type="pres">
      <dgm:prSet presAssocID="{E13C1F27-E31E-4B30-B176-07436EBE1CD4}" presName="FourNodes_1" presStyleLbl="node1" presStyleIdx="0" presStyleCnt="4">
        <dgm:presLayoutVars>
          <dgm:bulletEnabled val="1"/>
        </dgm:presLayoutVars>
      </dgm:prSet>
      <dgm:spPr/>
    </dgm:pt>
    <dgm:pt modelId="{F5063D82-3B21-4509-92CE-A5017F1BEB7A}" type="pres">
      <dgm:prSet presAssocID="{E13C1F27-E31E-4B30-B176-07436EBE1CD4}" presName="FourNodes_2" presStyleLbl="node1" presStyleIdx="1" presStyleCnt="4">
        <dgm:presLayoutVars>
          <dgm:bulletEnabled val="1"/>
        </dgm:presLayoutVars>
      </dgm:prSet>
      <dgm:spPr/>
    </dgm:pt>
    <dgm:pt modelId="{82D60BB3-2EC6-4A67-A622-128D7C458F22}" type="pres">
      <dgm:prSet presAssocID="{E13C1F27-E31E-4B30-B176-07436EBE1CD4}" presName="FourNodes_3" presStyleLbl="node1" presStyleIdx="2" presStyleCnt="4">
        <dgm:presLayoutVars>
          <dgm:bulletEnabled val="1"/>
        </dgm:presLayoutVars>
      </dgm:prSet>
      <dgm:spPr/>
    </dgm:pt>
    <dgm:pt modelId="{7C6488E4-2EC8-4A1C-ACEA-C3C9D0131602}" type="pres">
      <dgm:prSet presAssocID="{E13C1F27-E31E-4B30-B176-07436EBE1CD4}" presName="FourNodes_4" presStyleLbl="node1" presStyleIdx="3" presStyleCnt="4">
        <dgm:presLayoutVars>
          <dgm:bulletEnabled val="1"/>
        </dgm:presLayoutVars>
      </dgm:prSet>
      <dgm:spPr/>
    </dgm:pt>
    <dgm:pt modelId="{8F94E630-9A01-4E73-B730-60D0C12C139D}" type="pres">
      <dgm:prSet presAssocID="{E13C1F27-E31E-4B30-B176-07436EBE1CD4}" presName="FourConn_1-2" presStyleLbl="fgAccFollowNode1" presStyleIdx="0" presStyleCnt="3">
        <dgm:presLayoutVars>
          <dgm:bulletEnabled val="1"/>
        </dgm:presLayoutVars>
      </dgm:prSet>
      <dgm:spPr/>
    </dgm:pt>
    <dgm:pt modelId="{B4D020AB-1F3B-4A67-903D-608940DF5D08}" type="pres">
      <dgm:prSet presAssocID="{E13C1F27-E31E-4B30-B176-07436EBE1CD4}" presName="FourConn_2-3" presStyleLbl="fgAccFollowNode1" presStyleIdx="1" presStyleCnt="3">
        <dgm:presLayoutVars>
          <dgm:bulletEnabled val="1"/>
        </dgm:presLayoutVars>
      </dgm:prSet>
      <dgm:spPr/>
    </dgm:pt>
    <dgm:pt modelId="{ED3E103B-9F5C-4265-A3DD-CFE8CA24DF30}" type="pres">
      <dgm:prSet presAssocID="{E13C1F27-E31E-4B30-B176-07436EBE1CD4}" presName="FourConn_3-4" presStyleLbl="fgAccFollowNode1" presStyleIdx="2" presStyleCnt="3">
        <dgm:presLayoutVars>
          <dgm:bulletEnabled val="1"/>
        </dgm:presLayoutVars>
      </dgm:prSet>
      <dgm:spPr/>
    </dgm:pt>
    <dgm:pt modelId="{86ECEFB3-8319-4085-8372-7CF2C1B65EC1}" type="pres">
      <dgm:prSet presAssocID="{E13C1F27-E31E-4B30-B176-07436EBE1CD4}" presName="FourNodes_1_text" presStyleLbl="node1" presStyleIdx="3" presStyleCnt="4">
        <dgm:presLayoutVars>
          <dgm:bulletEnabled val="1"/>
        </dgm:presLayoutVars>
      </dgm:prSet>
      <dgm:spPr/>
    </dgm:pt>
    <dgm:pt modelId="{38B79F48-D09A-4004-96AD-95EC2D4DE2F7}" type="pres">
      <dgm:prSet presAssocID="{E13C1F27-E31E-4B30-B176-07436EBE1CD4}" presName="FourNodes_2_text" presStyleLbl="node1" presStyleIdx="3" presStyleCnt="4">
        <dgm:presLayoutVars>
          <dgm:bulletEnabled val="1"/>
        </dgm:presLayoutVars>
      </dgm:prSet>
      <dgm:spPr/>
    </dgm:pt>
    <dgm:pt modelId="{8C869BB4-FC88-4AB1-8F1C-C424A4783863}" type="pres">
      <dgm:prSet presAssocID="{E13C1F27-E31E-4B30-B176-07436EBE1CD4}" presName="FourNodes_3_text" presStyleLbl="node1" presStyleIdx="3" presStyleCnt="4">
        <dgm:presLayoutVars>
          <dgm:bulletEnabled val="1"/>
        </dgm:presLayoutVars>
      </dgm:prSet>
      <dgm:spPr/>
    </dgm:pt>
    <dgm:pt modelId="{A0B45972-7058-4C0A-9961-2EBBA6015388}" type="pres">
      <dgm:prSet presAssocID="{E13C1F27-E31E-4B30-B176-07436EBE1CD4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909BFD01-0E54-4BE1-985C-C9334EBF3D63}" srcId="{E13C1F27-E31E-4B30-B176-07436EBE1CD4}" destId="{2296A1B1-2E8F-4275-8061-EC9B6CC79159}" srcOrd="3" destOrd="0" parTransId="{7A37BEC7-1593-4C56-91B0-51C610C8B1C1}" sibTransId="{8B0BDAB9-D16D-4A95-9D71-937EF587F6C7}"/>
    <dgm:cxn modelId="{8637E902-76AE-4710-B244-23512DDD2633}" type="presOf" srcId="{25F448EA-CDE0-43AB-8C93-874584A11568}" destId="{8C869BB4-FC88-4AB1-8F1C-C424A4783863}" srcOrd="1" destOrd="0" presId="urn:microsoft.com/office/officeart/2005/8/layout/vProcess5"/>
    <dgm:cxn modelId="{FD75E107-B2F4-424C-BB92-131D69232AF9}" type="presOf" srcId="{D2B29D5B-70DF-4300-8F7C-8BACDC35A811}" destId="{F5063D82-3B21-4509-92CE-A5017F1BEB7A}" srcOrd="0" destOrd="0" presId="urn:microsoft.com/office/officeart/2005/8/layout/vProcess5"/>
    <dgm:cxn modelId="{FE2FE315-3D1D-48A2-9113-71B4623E03C2}" type="presOf" srcId="{EB75C8CB-DC35-413E-8FA6-25D67D8F8855}" destId="{ED3E103B-9F5C-4265-A3DD-CFE8CA24DF30}" srcOrd="0" destOrd="0" presId="urn:microsoft.com/office/officeart/2005/8/layout/vProcess5"/>
    <dgm:cxn modelId="{FE62432F-C269-4C09-ADAF-4F440D451565}" srcId="{E13C1F27-E31E-4B30-B176-07436EBE1CD4}" destId="{1D00D034-B1C9-4898-BF69-AA7B0B83A20C}" srcOrd="0" destOrd="0" parTransId="{794A3262-5BF4-430A-9A7E-19D99FFAEE4F}" sibTransId="{74DC8084-C713-4CB4-9EF0-71346D10CCE5}"/>
    <dgm:cxn modelId="{728B4669-05CC-43B9-A97F-31BB3CACBAA8}" type="presOf" srcId="{E13C1F27-E31E-4B30-B176-07436EBE1CD4}" destId="{CE10D17F-FB06-459E-A8B2-712056B719D8}" srcOrd="0" destOrd="0" presId="urn:microsoft.com/office/officeart/2005/8/layout/vProcess5"/>
    <dgm:cxn modelId="{BB065989-A105-46C7-A079-5B110347F6DF}" type="presOf" srcId="{2296A1B1-2E8F-4275-8061-EC9B6CC79159}" destId="{7C6488E4-2EC8-4A1C-ACEA-C3C9D0131602}" srcOrd="0" destOrd="0" presId="urn:microsoft.com/office/officeart/2005/8/layout/vProcess5"/>
    <dgm:cxn modelId="{527DEAAC-1A48-47C2-95B3-3B6833100ACA}" type="presOf" srcId="{D2B29D5B-70DF-4300-8F7C-8BACDC35A811}" destId="{38B79F48-D09A-4004-96AD-95EC2D4DE2F7}" srcOrd="1" destOrd="0" presId="urn:microsoft.com/office/officeart/2005/8/layout/vProcess5"/>
    <dgm:cxn modelId="{B5497AB1-70A0-460D-AED3-41B125A64D68}" type="presOf" srcId="{2296A1B1-2E8F-4275-8061-EC9B6CC79159}" destId="{A0B45972-7058-4C0A-9961-2EBBA6015388}" srcOrd="1" destOrd="0" presId="urn:microsoft.com/office/officeart/2005/8/layout/vProcess5"/>
    <dgm:cxn modelId="{3C1746B6-66CB-4858-BAF8-7DE8B4E7F1DF}" type="presOf" srcId="{1D00D034-B1C9-4898-BF69-AA7B0B83A20C}" destId="{86ECEFB3-8319-4085-8372-7CF2C1B65EC1}" srcOrd="1" destOrd="0" presId="urn:microsoft.com/office/officeart/2005/8/layout/vProcess5"/>
    <dgm:cxn modelId="{35C356CF-1317-4EC5-AD75-20D76BBFB76E}" type="presOf" srcId="{74DC8084-C713-4CB4-9EF0-71346D10CCE5}" destId="{8F94E630-9A01-4E73-B730-60D0C12C139D}" srcOrd="0" destOrd="0" presId="urn:microsoft.com/office/officeart/2005/8/layout/vProcess5"/>
    <dgm:cxn modelId="{0B048FDD-5706-41D5-8413-E930B98F50BC}" type="presOf" srcId="{144C0551-235F-4BC6-8638-32A2FB18720E}" destId="{B4D020AB-1F3B-4A67-903D-608940DF5D08}" srcOrd="0" destOrd="0" presId="urn:microsoft.com/office/officeart/2005/8/layout/vProcess5"/>
    <dgm:cxn modelId="{8A8F44E0-6D65-4F2F-AF67-7B7976A57EAB}" srcId="{E13C1F27-E31E-4B30-B176-07436EBE1CD4}" destId="{25F448EA-CDE0-43AB-8C93-874584A11568}" srcOrd="2" destOrd="0" parTransId="{3D2A38B7-D090-4D78-AF32-072C0F227851}" sibTransId="{EB75C8CB-DC35-413E-8FA6-25D67D8F8855}"/>
    <dgm:cxn modelId="{2483E7E4-6054-4932-8D15-4F342934D831}" type="presOf" srcId="{1D00D034-B1C9-4898-BF69-AA7B0B83A20C}" destId="{C55286A5-DF55-4693-8C55-383AF02518D8}" srcOrd="0" destOrd="0" presId="urn:microsoft.com/office/officeart/2005/8/layout/vProcess5"/>
    <dgm:cxn modelId="{BA80C8EB-018B-4CE6-B6E8-9228D0C92176}" srcId="{E13C1F27-E31E-4B30-B176-07436EBE1CD4}" destId="{D2B29D5B-70DF-4300-8F7C-8BACDC35A811}" srcOrd="1" destOrd="0" parTransId="{2E1CB30C-1B2B-4C58-BBD7-81AE5AAFDCC7}" sibTransId="{144C0551-235F-4BC6-8638-32A2FB18720E}"/>
    <dgm:cxn modelId="{323A7EF3-76E0-4CB7-AF6E-883C7C53178D}" type="presOf" srcId="{25F448EA-CDE0-43AB-8C93-874584A11568}" destId="{82D60BB3-2EC6-4A67-A622-128D7C458F22}" srcOrd="0" destOrd="0" presId="urn:microsoft.com/office/officeart/2005/8/layout/vProcess5"/>
    <dgm:cxn modelId="{0355B054-309E-449F-A6F8-4AAF81F9881D}" type="presParOf" srcId="{CE10D17F-FB06-459E-A8B2-712056B719D8}" destId="{B0ADDC04-1E75-4F23-81E0-67D91AB64FCE}" srcOrd="0" destOrd="0" presId="urn:microsoft.com/office/officeart/2005/8/layout/vProcess5"/>
    <dgm:cxn modelId="{FF8E6429-162A-4D74-B0AB-F3B19C94422D}" type="presParOf" srcId="{CE10D17F-FB06-459E-A8B2-712056B719D8}" destId="{C55286A5-DF55-4693-8C55-383AF02518D8}" srcOrd="1" destOrd="0" presId="urn:microsoft.com/office/officeart/2005/8/layout/vProcess5"/>
    <dgm:cxn modelId="{CB1E08ED-B649-4431-9F52-5891355E46D4}" type="presParOf" srcId="{CE10D17F-FB06-459E-A8B2-712056B719D8}" destId="{F5063D82-3B21-4509-92CE-A5017F1BEB7A}" srcOrd="2" destOrd="0" presId="urn:microsoft.com/office/officeart/2005/8/layout/vProcess5"/>
    <dgm:cxn modelId="{A5D8BEC3-F3B5-4A38-AA34-1BFA7A1F0AFB}" type="presParOf" srcId="{CE10D17F-FB06-459E-A8B2-712056B719D8}" destId="{82D60BB3-2EC6-4A67-A622-128D7C458F22}" srcOrd="3" destOrd="0" presId="urn:microsoft.com/office/officeart/2005/8/layout/vProcess5"/>
    <dgm:cxn modelId="{E8CEB2DC-BCD3-48C5-94A7-1FE4DFB05C19}" type="presParOf" srcId="{CE10D17F-FB06-459E-A8B2-712056B719D8}" destId="{7C6488E4-2EC8-4A1C-ACEA-C3C9D0131602}" srcOrd="4" destOrd="0" presId="urn:microsoft.com/office/officeart/2005/8/layout/vProcess5"/>
    <dgm:cxn modelId="{56DDB153-B819-4661-8B4E-DB5B5032B7BB}" type="presParOf" srcId="{CE10D17F-FB06-459E-A8B2-712056B719D8}" destId="{8F94E630-9A01-4E73-B730-60D0C12C139D}" srcOrd="5" destOrd="0" presId="urn:microsoft.com/office/officeart/2005/8/layout/vProcess5"/>
    <dgm:cxn modelId="{6F60DFA4-B9EA-4B41-8953-EBC00742F59A}" type="presParOf" srcId="{CE10D17F-FB06-459E-A8B2-712056B719D8}" destId="{B4D020AB-1F3B-4A67-903D-608940DF5D08}" srcOrd="6" destOrd="0" presId="urn:microsoft.com/office/officeart/2005/8/layout/vProcess5"/>
    <dgm:cxn modelId="{5E531FBF-5CD6-491D-88FA-B45150EB9455}" type="presParOf" srcId="{CE10D17F-FB06-459E-A8B2-712056B719D8}" destId="{ED3E103B-9F5C-4265-A3DD-CFE8CA24DF30}" srcOrd="7" destOrd="0" presId="urn:microsoft.com/office/officeart/2005/8/layout/vProcess5"/>
    <dgm:cxn modelId="{48336CBD-0F82-4CC8-A07C-D273F40E8188}" type="presParOf" srcId="{CE10D17F-FB06-459E-A8B2-712056B719D8}" destId="{86ECEFB3-8319-4085-8372-7CF2C1B65EC1}" srcOrd="8" destOrd="0" presId="urn:microsoft.com/office/officeart/2005/8/layout/vProcess5"/>
    <dgm:cxn modelId="{991B5856-8FCD-472B-BB11-E9E4AEAEB5AD}" type="presParOf" srcId="{CE10D17F-FB06-459E-A8B2-712056B719D8}" destId="{38B79F48-D09A-4004-96AD-95EC2D4DE2F7}" srcOrd="9" destOrd="0" presId="urn:microsoft.com/office/officeart/2005/8/layout/vProcess5"/>
    <dgm:cxn modelId="{F9C922EC-8D19-4D1B-990A-AE7EFEC0A6DB}" type="presParOf" srcId="{CE10D17F-FB06-459E-A8B2-712056B719D8}" destId="{8C869BB4-FC88-4AB1-8F1C-C424A4783863}" srcOrd="10" destOrd="0" presId="urn:microsoft.com/office/officeart/2005/8/layout/vProcess5"/>
    <dgm:cxn modelId="{A4EC4BC1-787F-4CB9-94E2-5247F9BA2076}" type="presParOf" srcId="{CE10D17F-FB06-459E-A8B2-712056B719D8}" destId="{A0B45972-7058-4C0A-9961-2EBBA601538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6B7F93-3B7F-48EF-9D5C-59D0C6B8D09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ECD6881-0C41-44CD-B825-DB7D6F07B40E}">
      <dgm:prSet/>
      <dgm:spPr/>
      <dgm:t>
        <a:bodyPr/>
        <a:lstStyle/>
        <a:p>
          <a:r>
            <a:rPr lang="ru-RU"/>
            <a:t>Я убежден, что…</a:t>
          </a:r>
          <a:endParaRPr lang="en-US"/>
        </a:p>
      </dgm:t>
    </dgm:pt>
    <dgm:pt modelId="{0C3E1C32-04DE-4DB3-8B3B-654D4655E0EF}" type="parTrans" cxnId="{499811B4-63E3-439A-9F2A-A89ABE702897}">
      <dgm:prSet/>
      <dgm:spPr/>
      <dgm:t>
        <a:bodyPr/>
        <a:lstStyle/>
        <a:p>
          <a:endParaRPr lang="en-US"/>
        </a:p>
      </dgm:t>
    </dgm:pt>
    <dgm:pt modelId="{523AC42B-B751-472D-A3B6-05465E66DF36}" type="sibTrans" cxnId="{499811B4-63E3-439A-9F2A-A89ABE702897}">
      <dgm:prSet/>
      <dgm:spPr/>
      <dgm:t>
        <a:bodyPr/>
        <a:lstStyle/>
        <a:p>
          <a:endParaRPr lang="en-US"/>
        </a:p>
      </dgm:t>
    </dgm:pt>
    <dgm:pt modelId="{C7560752-6F2D-479F-8DC2-67307B214964}">
      <dgm:prSet/>
      <dgm:spPr/>
      <dgm:t>
        <a:bodyPr/>
        <a:lstStyle/>
        <a:p>
          <a:r>
            <a:rPr lang="ru-RU"/>
            <a:t>Я думаю, что…</a:t>
          </a:r>
          <a:endParaRPr lang="en-US"/>
        </a:p>
      </dgm:t>
    </dgm:pt>
    <dgm:pt modelId="{ABE0C52C-5C62-4C9A-A879-12EB0CAD22C8}" type="parTrans" cxnId="{3A940A1A-7042-4E5E-82F6-8A33E779CEE5}">
      <dgm:prSet/>
      <dgm:spPr/>
      <dgm:t>
        <a:bodyPr/>
        <a:lstStyle/>
        <a:p>
          <a:endParaRPr lang="en-US"/>
        </a:p>
      </dgm:t>
    </dgm:pt>
    <dgm:pt modelId="{5B040733-E8AF-4E9A-BCED-359422B5A50D}" type="sibTrans" cxnId="{3A940A1A-7042-4E5E-82F6-8A33E779CEE5}">
      <dgm:prSet/>
      <dgm:spPr/>
      <dgm:t>
        <a:bodyPr/>
        <a:lstStyle/>
        <a:p>
          <a:endParaRPr lang="en-US"/>
        </a:p>
      </dgm:t>
    </dgm:pt>
    <dgm:pt modelId="{7AC87EAF-3514-41DF-9522-CA9497568340}">
      <dgm:prSet/>
      <dgm:spPr/>
      <dgm:t>
        <a:bodyPr/>
        <a:lstStyle/>
        <a:p>
          <a:r>
            <a:rPr lang="ru-RU"/>
            <a:t>Хотелось бы высказать такую мысль:…</a:t>
          </a:r>
          <a:endParaRPr lang="en-US"/>
        </a:p>
      </dgm:t>
    </dgm:pt>
    <dgm:pt modelId="{CBF37C25-0CF8-4391-9B52-F38D218589D8}" type="parTrans" cxnId="{C9848ACB-A590-4AF9-8F87-2BAC27D0FBAA}">
      <dgm:prSet/>
      <dgm:spPr/>
      <dgm:t>
        <a:bodyPr/>
        <a:lstStyle/>
        <a:p>
          <a:endParaRPr lang="en-US"/>
        </a:p>
      </dgm:t>
    </dgm:pt>
    <dgm:pt modelId="{3FD3FB2E-B417-49FA-B838-7874FF8BC25A}" type="sibTrans" cxnId="{C9848ACB-A590-4AF9-8F87-2BAC27D0FBAA}">
      <dgm:prSet/>
      <dgm:spPr/>
      <dgm:t>
        <a:bodyPr/>
        <a:lstStyle/>
        <a:p>
          <a:endParaRPr lang="en-US"/>
        </a:p>
      </dgm:t>
    </dgm:pt>
    <dgm:pt modelId="{CBC683BC-AB4C-446F-B588-1D2036CF06B0}">
      <dgm:prSet/>
      <dgm:spPr/>
      <dgm:t>
        <a:bodyPr/>
        <a:lstStyle/>
        <a:p>
          <a:r>
            <a:rPr lang="ru-RU"/>
            <a:t>Мне хотелось бы подчеркнуть, то, что…</a:t>
          </a:r>
          <a:endParaRPr lang="en-US"/>
        </a:p>
      </dgm:t>
    </dgm:pt>
    <dgm:pt modelId="{0646ACB5-E26C-4FBC-9CB3-4FC93E90AEC9}" type="parTrans" cxnId="{CA9BA5D7-694B-4580-A14E-882C85EB4E3B}">
      <dgm:prSet/>
      <dgm:spPr/>
      <dgm:t>
        <a:bodyPr/>
        <a:lstStyle/>
        <a:p>
          <a:endParaRPr lang="en-US"/>
        </a:p>
      </dgm:t>
    </dgm:pt>
    <dgm:pt modelId="{16A0FD29-3FF2-4D84-BF92-1EF4D4AC82AA}" type="sibTrans" cxnId="{CA9BA5D7-694B-4580-A14E-882C85EB4E3B}">
      <dgm:prSet/>
      <dgm:spPr/>
      <dgm:t>
        <a:bodyPr/>
        <a:lstStyle/>
        <a:p>
          <a:endParaRPr lang="en-US"/>
        </a:p>
      </dgm:t>
    </dgm:pt>
    <dgm:pt modelId="{CEAF8AB1-DC90-45F8-B7F5-5BCD29F8D651}" type="pres">
      <dgm:prSet presAssocID="{476B7F93-3B7F-48EF-9D5C-59D0C6B8D095}" presName="linear" presStyleCnt="0">
        <dgm:presLayoutVars>
          <dgm:animLvl val="lvl"/>
          <dgm:resizeHandles val="exact"/>
        </dgm:presLayoutVars>
      </dgm:prSet>
      <dgm:spPr/>
    </dgm:pt>
    <dgm:pt modelId="{AE55A0F3-7C04-4A49-8E4C-EB77E1156266}" type="pres">
      <dgm:prSet presAssocID="{FECD6881-0C41-44CD-B825-DB7D6F07B40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36B2BCF-7B56-4BB3-921D-E6D56089AD5F}" type="pres">
      <dgm:prSet presAssocID="{523AC42B-B751-472D-A3B6-05465E66DF36}" presName="spacer" presStyleCnt="0"/>
      <dgm:spPr/>
    </dgm:pt>
    <dgm:pt modelId="{BAF2B074-8BFF-482F-B30D-27E655ECCDF9}" type="pres">
      <dgm:prSet presAssocID="{C7560752-6F2D-479F-8DC2-67307B21496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0D2E28B-D0FE-4D44-B7B0-CB2390E0F4AC}" type="pres">
      <dgm:prSet presAssocID="{5B040733-E8AF-4E9A-BCED-359422B5A50D}" presName="spacer" presStyleCnt="0"/>
      <dgm:spPr/>
    </dgm:pt>
    <dgm:pt modelId="{EF02F3F5-42EF-4749-A164-0AA7F98C6528}" type="pres">
      <dgm:prSet presAssocID="{7AC87EAF-3514-41DF-9522-CA949756834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F405429-07C1-4EF9-975B-A4952DC5CE5A}" type="pres">
      <dgm:prSet presAssocID="{3FD3FB2E-B417-49FA-B838-7874FF8BC25A}" presName="spacer" presStyleCnt="0"/>
      <dgm:spPr/>
    </dgm:pt>
    <dgm:pt modelId="{CD861BC9-3B91-4C62-9E36-41B8C59E45F7}" type="pres">
      <dgm:prSet presAssocID="{CBC683BC-AB4C-446F-B588-1D2036CF06B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A940A1A-7042-4E5E-82F6-8A33E779CEE5}" srcId="{476B7F93-3B7F-48EF-9D5C-59D0C6B8D095}" destId="{C7560752-6F2D-479F-8DC2-67307B214964}" srcOrd="1" destOrd="0" parTransId="{ABE0C52C-5C62-4C9A-A879-12EB0CAD22C8}" sibTransId="{5B040733-E8AF-4E9A-BCED-359422B5A50D}"/>
    <dgm:cxn modelId="{4C1C3D2D-5D99-42F0-A31B-15D9562EE699}" type="presOf" srcId="{476B7F93-3B7F-48EF-9D5C-59D0C6B8D095}" destId="{CEAF8AB1-DC90-45F8-B7F5-5BCD29F8D651}" srcOrd="0" destOrd="0" presId="urn:microsoft.com/office/officeart/2005/8/layout/vList2"/>
    <dgm:cxn modelId="{5A3A152F-C5BE-47AD-A735-CFA558CA590E}" type="presOf" srcId="{C7560752-6F2D-479F-8DC2-67307B214964}" destId="{BAF2B074-8BFF-482F-B30D-27E655ECCDF9}" srcOrd="0" destOrd="0" presId="urn:microsoft.com/office/officeart/2005/8/layout/vList2"/>
    <dgm:cxn modelId="{B79B3F8A-47DC-461B-98F1-B189E241F0E1}" type="presOf" srcId="{FECD6881-0C41-44CD-B825-DB7D6F07B40E}" destId="{AE55A0F3-7C04-4A49-8E4C-EB77E1156266}" srcOrd="0" destOrd="0" presId="urn:microsoft.com/office/officeart/2005/8/layout/vList2"/>
    <dgm:cxn modelId="{499811B4-63E3-439A-9F2A-A89ABE702897}" srcId="{476B7F93-3B7F-48EF-9D5C-59D0C6B8D095}" destId="{FECD6881-0C41-44CD-B825-DB7D6F07B40E}" srcOrd="0" destOrd="0" parTransId="{0C3E1C32-04DE-4DB3-8B3B-654D4655E0EF}" sibTransId="{523AC42B-B751-472D-A3B6-05465E66DF36}"/>
    <dgm:cxn modelId="{C9848ACB-A590-4AF9-8F87-2BAC27D0FBAA}" srcId="{476B7F93-3B7F-48EF-9D5C-59D0C6B8D095}" destId="{7AC87EAF-3514-41DF-9522-CA9497568340}" srcOrd="2" destOrd="0" parTransId="{CBF37C25-0CF8-4391-9B52-F38D218589D8}" sibTransId="{3FD3FB2E-B417-49FA-B838-7874FF8BC25A}"/>
    <dgm:cxn modelId="{CA9BA5D7-694B-4580-A14E-882C85EB4E3B}" srcId="{476B7F93-3B7F-48EF-9D5C-59D0C6B8D095}" destId="{CBC683BC-AB4C-446F-B588-1D2036CF06B0}" srcOrd="3" destOrd="0" parTransId="{0646ACB5-E26C-4FBC-9CB3-4FC93E90AEC9}" sibTransId="{16A0FD29-3FF2-4D84-BF92-1EF4D4AC82AA}"/>
    <dgm:cxn modelId="{FE33C8DE-A42A-4FD3-B28E-846CF03EE9CA}" type="presOf" srcId="{7AC87EAF-3514-41DF-9522-CA9497568340}" destId="{EF02F3F5-42EF-4749-A164-0AA7F98C6528}" srcOrd="0" destOrd="0" presId="urn:microsoft.com/office/officeart/2005/8/layout/vList2"/>
    <dgm:cxn modelId="{5398F9FF-FD84-4448-841F-E15981FC2BE8}" type="presOf" srcId="{CBC683BC-AB4C-446F-B588-1D2036CF06B0}" destId="{CD861BC9-3B91-4C62-9E36-41B8C59E45F7}" srcOrd="0" destOrd="0" presId="urn:microsoft.com/office/officeart/2005/8/layout/vList2"/>
    <dgm:cxn modelId="{5D537DAA-C7B4-4F50-9B66-8C92D16B8317}" type="presParOf" srcId="{CEAF8AB1-DC90-45F8-B7F5-5BCD29F8D651}" destId="{AE55A0F3-7C04-4A49-8E4C-EB77E1156266}" srcOrd="0" destOrd="0" presId="urn:microsoft.com/office/officeart/2005/8/layout/vList2"/>
    <dgm:cxn modelId="{4E5A4BAF-4E7B-464B-9F64-7418E99B2AED}" type="presParOf" srcId="{CEAF8AB1-DC90-45F8-B7F5-5BCD29F8D651}" destId="{B36B2BCF-7B56-4BB3-921D-E6D56089AD5F}" srcOrd="1" destOrd="0" presId="urn:microsoft.com/office/officeart/2005/8/layout/vList2"/>
    <dgm:cxn modelId="{A7D57CFB-9F69-44F1-A222-701BAA0B6746}" type="presParOf" srcId="{CEAF8AB1-DC90-45F8-B7F5-5BCD29F8D651}" destId="{BAF2B074-8BFF-482F-B30D-27E655ECCDF9}" srcOrd="2" destOrd="0" presId="urn:microsoft.com/office/officeart/2005/8/layout/vList2"/>
    <dgm:cxn modelId="{9B7B80D7-CC5E-49ED-B544-8F175D3F6F2B}" type="presParOf" srcId="{CEAF8AB1-DC90-45F8-B7F5-5BCD29F8D651}" destId="{40D2E28B-D0FE-4D44-B7B0-CB2390E0F4AC}" srcOrd="3" destOrd="0" presId="urn:microsoft.com/office/officeart/2005/8/layout/vList2"/>
    <dgm:cxn modelId="{88A13CBD-A92D-49E0-8CBE-2DD751DE5B9A}" type="presParOf" srcId="{CEAF8AB1-DC90-45F8-B7F5-5BCD29F8D651}" destId="{EF02F3F5-42EF-4749-A164-0AA7F98C6528}" srcOrd="4" destOrd="0" presId="urn:microsoft.com/office/officeart/2005/8/layout/vList2"/>
    <dgm:cxn modelId="{54D39C57-F81E-4A46-9F4C-DE13A8DCE8D9}" type="presParOf" srcId="{CEAF8AB1-DC90-45F8-B7F5-5BCD29F8D651}" destId="{5F405429-07C1-4EF9-975B-A4952DC5CE5A}" srcOrd="5" destOrd="0" presId="urn:microsoft.com/office/officeart/2005/8/layout/vList2"/>
    <dgm:cxn modelId="{10CF63E0-9701-48FC-927C-F8DDD8C6B646}" type="presParOf" srcId="{CEAF8AB1-DC90-45F8-B7F5-5BCD29F8D651}" destId="{CD861BC9-3B91-4C62-9E36-41B8C59E45F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A961C-38B7-45E2-A745-C42E43665D5B}">
      <dsp:nvSpPr>
        <dsp:cNvPr id="0" name=""/>
        <dsp:cNvSpPr/>
      </dsp:nvSpPr>
      <dsp:spPr>
        <a:xfrm>
          <a:off x="0" y="43614"/>
          <a:ext cx="6373027" cy="17046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Правило: аргумент необходимо усилить, раскрыть, чтобы оппонент понял его суть, т.е. поддержать.</a:t>
          </a:r>
          <a:endParaRPr lang="en-US" sz="3100" kern="1200"/>
        </a:p>
      </dsp:txBody>
      <dsp:txXfrm>
        <a:off x="83216" y="126830"/>
        <a:ext cx="6206595" cy="1538258"/>
      </dsp:txXfrm>
    </dsp:sp>
    <dsp:sp modelId="{5E1FAA9A-C341-495C-BD06-FE79FB3AE3E5}">
      <dsp:nvSpPr>
        <dsp:cNvPr id="0" name=""/>
        <dsp:cNvSpPr/>
      </dsp:nvSpPr>
      <dsp:spPr>
        <a:xfrm>
          <a:off x="0" y="1837584"/>
          <a:ext cx="6373027" cy="170469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Необходим пример.</a:t>
          </a:r>
          <a:endParaRPr lang="en-US" sz="3100" kern="1200"/>
        </a:p>
      </dsp:txBody>
      <dsp:txXfrm>
        <a:off x="83216" y="1920800"/>
        <a:ext cx="6206595" cy="1538258"/>
      </dsp:txXfrm>
    </dsp:sp>
    <dsp:sp modelId="{C83E22D2-6FBB-4D8B-88D5-A756E276DE0B}">
      <dsp:nvSpPr>
        <dsp:cNvPr id="0" name=""/>
        <dsp:cNvSpPr/>
      </dsp:nvSpPr>
      <dsp:spPr>
        <a:xfrm>
          <a:off x="0" y="3631554"/>
          <a:ext cx="6373027" cy="170469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При опровержении разбив поддержку и пример можно разбить весь аргумент.</a:t>
          </a:r>
          <a:endParaRPr lang="en-US" sz="3100" kern="1200"/>
        </a:p>
      </dsp:txBody>
      <dsp:txXfrm>
        <a:off x="83216" y="3714770"/>
        <a:ext cx="6206595" cy="15382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5286A5-DF55-4693-8C55-383AF02518D8}">
      <dsp:nvSpPr>
        <dsp:cNvPr id="0" name=""/>
        <dsp:cNvSpPr/>
      </dsp:nvSpPr>
      <dsp:spPr>
        <a:xfrm>
          <a:off x="0" y="0"/>
          <a:ext cx="9675508" cy="8995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/>
            <a:t>Четко сформулировать предмет своей речи. </a:t>
          </a:r>
          <a:r>
            <a:rPr lang="ru-RU" sz="2300" kern="1200" dirty="0"/>
            <a:t>В первую очередь – это ясная и конкретная формулировка тезиса речи.</a:t>
          </a:r>
          <a:endParaRPr lang="en-US" sz="2300" kern="1200" dirty="0"/>
        </a:p>
      </dsp:txBody>
      <dsp:txXfrm>
        <a:off x="26347" y="26347"/>
        <a:ext cx="8628795" cy="846870"/>
      </dsp:txXfrm>
    </dsp:sp>
    <dsp:sp modelId="{F5063D82-3B21-4509-92CE-A5017F1BEB7A}">
      <dsp:nvSpPr>
        <dsp:cNvPr id="0" name=""/>
        <dsp:cNvSpPr/>
      </dsp:nvSpPr>
      <dsp:spPr>
        <a:xfrm>
          <a:off x="810323" y="1063121"/>
          <a:ext cx="9675508" cy="89956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 dirty="0"/>
            <a:t>Оценка предмета речи. </a:t>
          </a:r>
          <a:r>
            <a:rPr lang="ru-RU" sz="2300" kern="1200" dirty="0"/>
            <a:t>Оратор должен определить, как его предмет речи будет воспринят слушателями.</a:t>
          </a:r>
          <a:r>
            <a:rPr lang="ru-RU" sz="2300" kern="1200" dirty="0">
              <a:latin typeface="Calibri Light" panose="020F0302020204030204"/>
            </a:rPr>
            <a:t> </a:t>
          </a:r>
          <a:endParaRPr lang="en-US" sz="2300" kern="1200" dirty="0"/>
        </a:p>
      </dsp:txBody>
      <dsp:txXfrm>
        <a:off x="836670" y="1089468"/>
        <a:ext cx="8227773" cy="846870"/>
      </dsp:txXfrm>
    </dsp:sp>
    <dsp:sp modelId="{82D60BB3-2EC6-4A67-A622-128D7C458F22}">
      <dsp:nvSpPr>
        <dsp:cNvPr id="0" name=""/>
        <dsp:cNvSpPr/>
      </dsp:nvSpPr>
      <dsp:spPr>
        <a:xfrm>
          <a:off x="1608553" y="2126243"/>
          <a:ext cx="9675508" cy="8995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Возможно использовать индуктивную стратегию аргументации:</a:t>
          </a:r>
          <a:endParaRPr lang="en-US" sz="2300" kern="1200" dirty="0"/>
        </a:p>
      </dsp:txBody>
      <dsp:txXfrm>
        <a:off x="1634900" y="2152590"/>
        <a:ext cx="8239867" cy="846870"/>
      </dsp:txXfrm>
    </dsp:sp>
    <dsp:sp modelId="{7C6488E4-2EC8-4A1C-ACEA-C3C9D0131602}">
      <dsp:nvSpPr>
        <dsp:cNvPr id="0" name=""/>
        <dsp:cNvSpPr/>
      </dsp:nvSpPr>
      <dsp:spPr>
        <a:xfrm>
          <a:off x="2418877" y="3189365"/>
          <a:ext cx="9675508" cy="89956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Сначала примеры и доказательства – потом тезис</a:t>
          </a:r>
          <a:r>
            <a:rPr lang="ru-RU" sz="2300" kern="1200" dirty="0">
              <a:latin typeface="Calibri Light" panose="020F0302020204030204"/>
            </a:rPr>
            <a:t> </a:t>
          </a:r>
          <a:endParaRPr lang="en-US" sz="2300" kern="1200" dirty="0"/>
        </a:p>
      </dsp:txBody>
      <dsp:txXfrm>
        <a:off x="2445224" y="3215712"/>
        <a:ext cx="8227773" cy="846870"/>
      </dsp:txXfrm>
    </dsp:sp>
    <dsp:sp modelId="{8F94E630-9A01-4E73-B730-60D0C12C139D}">
      <dsp:nvSpPr>
        <dsp:cNvPr id="0" name=""/>
        <dsp:cNvSpPr/>
      </dsp:nvSpPr>
      <dsp:spPr>
        <a:xfrm>
          <a:off x="9090791" y="688984"/>
          <a:ext cx="584716" cy="58471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9222352" y="688984"/>
        <a:ext cx="321594" cy="439999"/>
      </dsp:txXfrm>
    </dsp:sp>
    <dsp:sp modelId="{B4D020AB-1F3B-4A67-903D-608940DF5D08}">
      <dsp:nvSpPr>
        <dsp:cNvPr id="0" name=""/>
        <dsp:cNvSpPr/>
      </dsp:nvSpPr>
      <dsp:spPr>
        <a:xfrm>
          <a:off x="9901114" y="1752106"/>
          <a:ext cx="584716" cy="58471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10032675" y="1752106"/>
        <a:ext cx="321594" cy="439999"/>
      </dsp:txXfrm>
    </dsp:sp>
    <dsp:sp modelId="{ED3E103B-9F5C-4265-A3DD-CFE8CA24DF30}">
      <dsp:nvSpPr>
        <dsp:cNvPr id="0" name=""/>
        <dsp:cNvSpPr/>
      </dsp:nvSpPr>
      <dsp:spPr>
        <a:xfrm>
          <a:off x="10699344" y="2815228"/>
          <a:ext cx="584716" cy="58471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10830905" y="2815228"/>
        <a:ext cx="321594" cy="4399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5A0F3-7C04-4A49-8E4C-EB77E1156266}">
      <dsp:nvSpPr>
        <dsp:cNvPr id="0" name=""/>
        <dsp:cNvSpPr/>
      </dsp:nvSpPr>
      <dsp:spPr>
        <a:xfrm>
          <a:off x="0" y="27395"/>
          <a:ext cx="6113391" cy="12314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Я убежден, что…</a:t>
          </a:r>
          <a:endParaRPr lang="en-US" sz="3100" kern="1200"/>
        </a:p>
      </dsp:txBody>
      <dsp:txXfrm>
        <a:off x="60116" y="87511"/>
        <a:ext cx="5993159" cy="1111247"/>
      </dsp:txXfrm>
    </dsp:sp>
    <dsp:sp modelId="{BAF2B074-8BFF-482F-B30D-27E655ECCDF9}">
      <dsp:nvSpPr>
        <dsp:cNvPr id="0" name=""/>
        <dsp:cNvSpPr/>
      </dsp:nvSpPr>
      <dsp:spPr>
        <a:xfrm>
          <a:off x="0" y="1348155"/>
          <a:ext cx="6113391" cy="1231479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Я думаю, что…</a:t>
          </a:r>
          <a:endParaRPr lang="en-US" sz="3100" kern="1200"/>
        </a:p>
      </dsp:txBody>
      <dsp:txXfrm>
        <a:off x="60116" y="1408271"/>
        <a:ext cx="5993159" cy="1111247"/>
      </dsp:txXfrm>
    </dsp:sp>
    <dsp:sp modelId="{EF02F3F5-42EF-4749-A164-0AA7F98C6528}">
      <dsp:nvSpPr>
        <dsp:cNvPr id="0" name=""/>
        <dsp:cNvSpPr/>
      </dsp:nvSpPr>
      <dsp:spPr>
        <a:xfrm>
          <a:off x="0" y="2668915"/>
          <a:ext cx="6113391" cy="1231479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Хотелось бы высказать такую мысль:…</a:t>
          </a:r>
          <a:endParaRPr lang="en-US" sz="3100" kern="1200"/>
        </a:p>
      </dsp:txBody>
      <dsp:txXfrm>
        <a:off x="60116" y="2729031"/>
        <a:ext cx="5993159" cy="1111247"/>
      </dsp:txXfrm>
    </dsp:sp>
    <dsp:sp modelId="{CD861BC9-3B91-4C62-9E36-41B8C59E45F7}">
      <dsp:nvSpPr>
        <dsp:cNvPr id="0" name=""/>
        <dsp:cNvSpPr/>
      </dsp:nvSpPr>
      <dsp:spPr>
        <a:xfrm>
          <a:off x="0" y="3989675"/>
          <a:ext cx="6113391" cy="123147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Мне хотелось бы подчеркнуть, то, что…</a:t>
          </a:r>
          <a:endParaRPr lang="en-US" sz="3100" kern="1200"/>
        </a:p>
      </dsp:txBody>
      <dsp:txXfrm>
        <a:off x="60116" y="4049791"/>
        <a:ext cx="5993159" cy="1111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8B67D6-0035-8D89-966B-ECE644F2C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7F7C1E-54D1-CD39-A50D-DAB61A0F5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9AEB6E-2C14-B737-F903-120E95A36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B9C9AD-C63E-1632-0F93-728CB48B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8583A4-4E19-D1DB-6D02-6BED5900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3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13F60-574B-D58D-CE32-56BCFB1F8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932A13E-1138-ED25-8AA9-42233D69D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00D69B-A221-E01D-A474-5BE56F7D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047EE2-B555-B05D-BCCF-55882BF3A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CC9C32-0857-759B-0C6B-584BD9D3C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95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6F497F9-3434-D5BE-0B07-FA3A74044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60E335-ED74-741C-76E4-6B8B1B1F8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5608EF-D733-FFCD-1630-EFFC60412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9DA42F-241F-FDF0-22F2-A0DC374B5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56E802-C293-2CED-8C85-3063929F0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55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6CA11A-9305-42EC-9DFA-C0A600AA4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DD53C1-28C1-0B2A-5BFF-F802532E9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EDBD9C-D3BB-0EBC-0590-2B7FDDAFF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504BE8-72D1-FD7C-F2AD-88135173E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E07BA8-BCD1-0399-073D-3526395F1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90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D41B54-80E9-3C32-2F6D-6DD05B67A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39B0C9-B4AB-C6D8-9745-AF64558DF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D4F08F-FC34-0D3E-5D4A-3997B22BC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9B17FF-81E8-FE13-74BE-EDC69172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D510FE-A593-C331-811C-EA101FE5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22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DEE9C7-0389-5FBC-989F-3F9F3AAE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CF4FC0-F538-EDFD-CD86-50F52BFD06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8F13A1-E179-7A1E-E447-5A72BFE4B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14C93E-4755-9DF9-6944-9E450A365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689F00-5869-CABE-81F7-8FAF2DC57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76F63F-847D-4FDB-2682-609F719F0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7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34D359-7CBB-7D0A-7574-58FD20B29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8B910E-39EA-BCB3-5B30-67B29D439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1379C6-910F-EE5D-1BA8-13E3BFA0C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9DE024B-6161-D843-9E24-C85EA2C786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28AED6-AFA1-868E-D900-69BC9FB53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81A8083-8580-0081-C359-E4BC58682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0F3EC57-12F5-4466-FEE6-31D1DC196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4684870-650D-D33E-1324-60ED7C5DB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66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05C4C0-6C07-D8A6-7F68-40D293AAD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16A9C82-BBA2-3D87-1BBB-937024F9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542B44-0B2F-8610-3EA6-5C3EF02D0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77B9C7-CC5E-C8E7-188B-92F848B1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37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6D34AA8-91EC-970D-B4C6-B6C9A6711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5D07741-C86A-4D9B-BDDA-D062C600B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5CF681A-598D-4059-7A8E-A03D81C15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86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ECEEC-3795-7617-AEB4-5F75EBD0C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CEDACB-CC0D-36BA-069D-A0C3595C0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85F0A47-BE5B-141C-5D00-659B7023E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C81C73-E565-9DA1-E86C-4ADAD709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F90713-E520-1AD8-1C1A-4CF59B60B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3751A6-8EBB-EA62-C609-6E27F4819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0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A3ED5F-0F03-ED8C-D151-49C1D0389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6F72140-B849-73A0-D2C2-B564C2F0D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3B53904-E613-60D6-C4AC-C39AD4952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82CB86-0D2B-574A-511F-5ACAC70DC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7E7B5DD-5D30-3E1F-A96B-2C00BAAC0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912259-7051-142B-7673-29211CE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69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CAB97F-DC68-06A3-5A15-7A1EC8A2E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C9A386-A156-617B-26F5-7CA1993A4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27E1DE-B3D3-33BE-B5BD-0C26C3650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FE1B8-6BCC-4CC1-B22B-0CC392A79648}" type="datetimeFigureOut">
              <a:rPr lang="ru-RU" smtClean="0"/>
              <a:t>23.09.2024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2B66AA-BC60-EC2A-F66C-29A2B255AC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3D65DF-9084-74B4-3115-75C07297E9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87C4F-2447-4FC2-AD7F-7148307C06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69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8993" y="476672"/>
            <a:ext cx="894278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267" b="1" dirty="0"/>
              <a:t>Казахский Национальный </a:t>
            </a:r>
            <a:r>
              <a:rPr lang="ru-RU" sz="4267" b="1"/>
              <a:t>Университет имени </a:t>
            </a:r>
            <a:r>
              <a:rPr lang="ru-RU" sz="4267" b="1" dirty="0"/>
              <a:t>аль-</a:t>
            </a:r>
            <a:r>
              <a:rPr lang="ru-RU" sz="4267" b="1" dirty="0" err="1"/>
              <a:t>Фараби</a:t>
            </a:r>
            <a:endParaRPr lang="ru-RU" sz="4267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27648" y="1780293"/>
            <a:ext cx="8640960" cy="124123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27648" y="3271917"/>
            <a:ext cx="8832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Scientific writing</a:t>
            </a:r>
            <a:endParaRPr lang="ru-RU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9668" y="4599395"/>
            <a:ext cx="5432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latin typeface="Arial" panose="020B0604020202020204" pitchFamily="34" charset="0"/>
              </a:rPr>
              <a:t>Абжаппарова</a:t>
            </a:r>
            <a:r>
              <a:rPr lang="ru-RU" sz="32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3200" b="1" dirty="0">
                <a:latin typeface="Arial" panose="020B0604020202020204" pitchFamily="34" charset="0"/>
              </a:rPr>
              <a:t>Старший преподаватель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7B3855-75F1-F241-30BE-ABE0DBBAD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24744"/>
            <a:ext cx="1296144" cy="146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274973"/>
            <a:ext cx="10386811" cy="57503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 косвенного доказательства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913" y="991673"/>
            <a:ext cx="10812887" cy="5185290"/>
          </a:xfrm>
        </p:spPr>
        <p:txBody>
          <a:bodyPr/>
          <a:lstStyle/>
          <a:p>
            <a:r>
              <a:rPr lang="ru-RU" dirty="0">
                <a:latin typeface="Bahnschrift" panose="020B0502040204020203" pitchFamily="34" charset="0"/>
              </a:rPr>
              <a:t>Счастье не в деньгах –тезис</a:t>
            </a:r>
          </a:p>
          <a:p>
            <a:r>
              <a:rPr lang="ru-RU" dirty="0">
                <a:latin typeface="Bahnschrift" panose="020B0502040204020203" pitchFamily="34" charset="0"/>
              </a:rPr>
              <a:t>Допустим, счастье в деньгах и все богатые люди счастливы - антитезис</a:t>
            </a:r>
          </a:p>
          <a:p>
            <a:r>
              <a:rPr lang="ru-RU" dirty="0">
                <a:latin typeface="Bahnschrift" panose="020B0502040204020203" pitchFamily="34" charset="0"/>
              </a:rPr>
              <a:t>1.Мы знаем, что многие состоятельные люди одиноки, нелюбимы, </a:t>
            </a:r>
            <a:r>
              <a:rPr lang="ru-RU" dirty="0" err="1">
                <a:latin typeface="Bahnschrift" panose="020B0502040204020203" pitchFamily="34" charset="0"/>
              </a:rPr>
              <a:t>непоняты</a:t>
            </a:r>
            <a:r>
              <a:rPr lang="ru-RU" dirty="0">
                <a:latin typeface="Bahnschrift" panose="020B0502040204020203" pitchFamily="34" charset="0"/>
              </a:rPr>
              <a:t>.</a:t>
            </a:r>
          </a:p>
          <a:p>
            <a:r>
              <a:rPr lang="ru-RU" dirty="0">
                <a:latin typeface="Bahnschrift" panose="020B0502040204020203" pitchFamily="34" charset="0"/>
              </a:rPr>
              <a:t>2. Это доставляет им страдание и боль.</a:t>
            </a:r>
          </a:p>
          <a:p>
            <a:r>
              <a:rPr lang="ru-RU" dirty="0">
                <a:latin typeface="Bahnschrift" panose="020B0502040204020203" pitchFamily="34" charset="0"/>
              </a:rPr>
              <a:t>3. Значит, счастье не в деньгах.</a:t>
            </a:r>
          </a:p>
        </p:txBody>
      </p:sp>
    </p:spTree>
    <p:extLst>
      <p:ext uri="{BB962C8B-B14F-4D97-AF65-F5344CB8AC3E}">
        <p14:creationId xmlns:p14="http://schemas.microsoft.com/office/powerpoint/2010/main" val="737885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B0F0"/>
                </a:solidFill>
                <a:latin typeface="Bahnschrift" panose="020B0502040204020203" pitchFamily="34" charset="0"/>
              </a:rPr>
              <a:t>ТРЕБОВАНИЯ</a:t>
            </a:r>
            <a:r>
              <a:rPr lang="ru-RU" sz="3600" dirty="0">
                <a:latin typeface="Bahnschrift" panose="020B0502040204020203" pitchFamily="34" charset="0"/>
              </a:rPr>
              <a:t> </a:t>
            </a:r>
            <a:r>
              <a:rPr lang="ru-RU" sz="3600" dirty="0">
                <a:solidFill>
                  <a:srgbClr val="00B0F0"/>
                </a:solidFill>
                <a:latin typeface="Bahnschrift" panose="020B0502040204020203" pitchFamily="34" charset="0"/>
              </a:rPr>
              <a:t>К ТЕЗИСУ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● </a:t>
            </a:r>
            <a:r>
              <a:rPr lang="ru-RU" dirty="0">
                <a:latin typeface="Bahnschrift" panose="020B0502040204020203" pitchFamily="34" charset="0"/>
              </a:rPr>
              <a:t>четко формулировать тезис;</a:t>
            </a:r>
          </a:p>
          <a:p>
            <a:pPr marL="0" indent="0">
              <a:buNone/>
            </a:pPr>
            <a:r>
              <a:rPr lang="ru-RU" dirty="0"/>
              <a:t>● </a:t>
            </a:r>
            <a:r>
              <a:rPr lang="ru-RU" dirty="0">
                <a:latin typeface="Bahnschrift" panose="020B0502040204020203" pitchFamily="34" charset="0"/>
              </a:rPr>
              <a:t>тезис один и тот же на протяжении всего доказательства;</a:t>
            </a:r>
          </a:p>
          <a:p>
            <a:pPr marL="0" indent="0">
              <a:buNone/>
            </a:pPr>
            <a:r>
              <a:rPr lang="ru-RU" dirty="0">
                <a:latin typeface="Bahnschrift" panose="020B0502040204020203" pitchFamily="34" charset="0"/>
              </a:rPr>
              <a:t>● подбирать аргументы, подтверждающие тезис;</a:t>
            </a:r>
          </a:p>
          <a:p>
            <a:pPr marL="0" indent="0">
              <a:buNone/>
            </a:pPr>
            <a:r>
              <a:rPr lang="ru-RU" dirty="0">
                <a:latin typeface="Bahnschrift" panose="020B0502040204020203" pitchFamily="34" charset="0"/>
              </a:rPr>
              <a:t>● связывать вывод с тезисом;</a:t>
            </a:r>
          </a:p>
          <a:p>
            <a:pPr marL="0" indent="0">
              <a:buNone/>
            </a:pPr>
            <a:r>
              <a:rPr lang="ru-RU" dirty="0">
                <a:latin typeface="Bahnschrift" panose="020B0502040204020203" pitchFamily="34" charset="0"/>
              </a:rPr>
              <a:t>● выбирать речевые средства (конструкции-связки) для связи тезиса с аргументами.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0888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059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70C0"/>
                </a:solidFill>
                <a:latin typeface="Bahnschrift" panose="020B0502040204020203" pitchFamily="34" charset="0"/>
              </a:rPr>
              <a:t>ФРАЗЫ ДЛЯ ВЫДВИЖЕНИЯ ТЕЗИСА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 Я полагаю, что…</a:t>
            </a:r>
          </a:p>
          <a:p>
            <a:r>
              <a:rPr lang="ru-RU" dirty="0"/>
              <a:t>По моему мнению…</a:t>
            </a:r>
          </a:p>
          <a:p>
            <a:r>
              <a:rPr lang="ru-RU" dirty="0"/>
              <a:t>Я считаю, что…</a:t>
            </a:r>
          </a:p>
          <a:p>
            <a:r>
              <a:rPr lang="ru-RU" dirty="0"/>
              <a:t>-По моим представлениям…</a:t>
            </a:r>
          </a:p>
          <a:p>
            <a:r>
              <a:rPr lang="ru-RU" dirty="0"/>
              <a:t> Хотелось бы высказать такую мысль…</a:t>
            </a:r>
          </a:p>
          <a:p>
            <a:r>
              <a:rPr lang="ru-RU" dirty="0"/>
              <a:t> Мне хочется обратить внимание на …</a:t>
            </a:r>
          </a:p>
          <a:p>
            <a:r>
              <a:rPr lang="ru-RU" dirty="0"/>
              <a:t> Мне хотелось бы подчеркнуть, что…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325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B0F0"/>
                </a:solidFill>
                <a:latin typeface="Bahnschrift" panose="020B0502040204020203" pitchFamily="34" charset="0"/>
              </a:rPr>
              <a:t>ТРЕБОВАНИЯ</a:t>
            </a:r>
            <a:r>
              <a:rPr lang="ru-RU" sz="3600" dirty="0">
                <a:latin typeface="Bahnschrift" panose="020B0502040204020203" pitchFamily="34" charset="0"/>
              </a:rPr>
              <a:t> </a:t>
            </a:r>
            <a:r>
              <a:rPr lang="ru-RU" sz="3600" dirty="0">
                <a:solidFill>
                  <a:srgbClr val="00B0F0"/>
                </a:solidFill>
                <a:latin typeface="Bahnschrift" panose="020B0502040204020203" pitchFamily="34" charset="0"/>
              </a:rPr>
              <a:t>К Аргументам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● </a:t>
            </a:r>
            <a:r>
              <a:rPr lang="ru-RU" dirty="0">
                <a:latin typeface="Bahnschrift" panose="020B0502040204020203" pitchFamily="34" charset="0"/>
              </a:rPr>
              <a:t>аргументы должны быть непротиворечивы (между аргументами не должно быть логических несоответствий); </a:t>
            </a:r>
          </a:p>
          <a:p>
            <a:pPr marL="0" indent="0">
              <a:buNone/>
            </a:pPr>
            <a:endParaRPr lang="ru-RU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ru-RU" dirty="0">
                <a:latin typeface="Bahnschrift" panose="020B0502040204020203" pitchFamily="34" charset="0"/>
              </a:rPr>
              <a:t>● достаточны для обоснования тезиса (число аргументов не должно быть минимальным и максимальным);</a:t>
            </a:r>
          </a:p>
          <a:p>
            <a:pPr marL="0" indent="0">
              <a:buNone/>
            </a:pPr>
            <a:r>
              <a:rPr lang="ru-RU" dirty="0">
                <a:latin typeface="Bahnschrift" panose="020B0502040204020203" pitchFamily="34" charset="0"/>
              </a:rPr>
              <a:t>● располагать аргументы в зависимости от коммуникативной ситуации; </a:t>
            </a:r>
          </a:p>
          <a:p>
            <a:pPr marL="0" indent="0">
              <a:buNone/>
            </a:pPr>
            <a:endParaRPr lang="ru-RU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ru-RU" dirty="0">
                <a:latin typeface="Bahnschrift" panose="020B0502040204020203" pitchFamily="34" charset="0"/>
              </a:rPr>
              <a:t>● </a:t>
            </a:r>
            <a:r>
              <a:rPr lang="ru-RU" u="sng" dirty="0">
                <a:latin typeface="Bahnschrift" panose="020B0502040204020203" pitchFamily="34" charset="0"/>
              </a:rPr>
              <a:t>понятны и доступны для восприятия слушателями.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0051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5184"/>
            <a:ext cx="10515600" cy="939019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70C0"/>
                </a:solidFill>
                <a:latin typeface="Bahnschrift" panose="020B0502040204020203" pitchFamily="34" charset="0"/>
              </a:rPr>
              <a:t>Способы аргументации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i="1" dirty="0">
                <a:solidFill>
                  <a:srgbClr val="0070C0"/>
                </a:solidFill>
              </a:rPr>
              <a:t>нисходящая </a:t>
            </a:r>
            <a:r>
              <a:rPr lang="ru-RU" dirty="0">
                <a:solidFill>
                  <a:srgbClr val="0070C0"/>
                </a:solidFill>
              </a:rPr>
              <a:t>аргументация</a:t>
            </a:r>
            <a:r>
              <a:rPr lang="ru-RU" dirty="0"/>
              <a:t>: тезис - сильные аргументы - потом более слабые.</a:t>
            </a:r>
          </a:p>
          <a:p>
            <a:r>
              <a:rPr lang="ru-RU" i="1" dirty="0">
                <a:solidFill>
                  <a:srgbClr val="0070C0"/>
                </a:solidFill>
              </a:rPr>
              <a:t>восходящая</a:t>
            </a:r>
            <a:r>
              <a:rPr lang="ru-RU" dirty="0">
                <a:solidFill>
                  <a:srgbClr val="0070C0"/>
                </a:solidFill>
              </a:rPr>
              <a:t> аргументация</a:t>
            </a:r>
            <a:r>
              <a:rPr lang="ru-RU" dirty="0"/>
              <a:t>: более слабый аргумента -   более сильный.</a:t>
            </a:r>
          </a:p>
          <a:p>
            <a:r>
              <a:rPr lang="ru-RU" dirty="0"/>
              <a:t>самый сильный аргумент располагается </a:t>
            </a:r>
            <a:r>
              <a:rPr lang="ru-RU" dirty="0">
                <a:solidFill>
                  <a:srgbClr val="0070C0"/>
                </a:solidFill>
              </a:rPr>
              <a:t>в середине высказывания.   </a:t>
            </a:r>
          </a:p>
          <a:p>
            <a:r>
              <a:rPr lang="ru-RU" dirty="0"/>
              <a:t>самые сильные аргументы стоят </a:t>
            </a:r>
            <a:r>
              <a:rPr lang="ru-RU" dirty="0">
                <a:solidFill>
                  <a:srgbClr val="0070C0"/>
                </a:solidFill>
              </a:rPr>
              <a:t>в начале и в конце высказывания </a:t>
            </a:r>
            <a:r>
              <a:rPr lang="ru-RU" dirty="0"/>
              <a:t>– эффект края</a:t>
            </a:r>
          </a:p>
        </p:txBody>
      </p:sp>
    </p:spTree>
    <p:extLst>
      <p:ext uri="{BB962C8B-B14F-4D97-AF65-F5344CB8AC3E}">
        <p14:creationId xmlns:p14="http://schemas.microsoft.com/office/powerpoint/2010/main" val="3133900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5184"/>
            <a:ext cx="10515600" cy="939019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70C0"/>
                </a:solidFill>
                <a:latin typeface="Bahnschrift" panose="020B0502040204020203" pitchFamily="34" charset="0"/>
              </a:rPr>
              <a:t>Способы аргументации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0070C0"/>
                </a:solidFill>
                <a:latin typeface="Bahnschrift" panose="020B0502040204020203" pitchFamily="34" charset="0"/>
              </a:rPr>
              <a:t>Сильные аргументы</a:t>
            </a:r>
            <a:r>
              <a:rPr lang="ru-RU" dirty="0">
                <a:solidFill>
                  <a:srgbClr val="0070C0"/>
                </a:solidFill>
                <a:latin typeface="Bahnschrift" panose="020B0502040204020203" pitchFamily="34" charset="0"/>
              </a:rPr>
              <a:t> - </a:t>
            </a:r>
            <a:r>
              <a:rPr lang="ru-RU" dirty="0">
                <a:latin typeface="Bahnschrift" panose="020B0502040204020203" pitchFamily="34" charset="0"/>
              </a:rPr>
              <a:t> не поддающиеся критике.</a:t>
            </a:r>
          </a:p>
          <a:p>
            <a:pPr marL="0" indent="0">
              <a:buNone/>
            </a:pPr>
            <a:r>
              <a:rPr lang="ru-RU" dirty="0">
                <a:latin typeface="Bahnschrift" panose="020B0502040204020203" pitchFamily="34" charset="0"/>
              </a:rPr>
              <a:t>Это прежде всего: точно установленные факты;</a:t>
            </a:r>
          </a:p>
          <a:p>
            <a:pPr marL="0" indent="0">
              <a:buNone/>
            </a:pPr>
            <a:r>
              <a:rPr lang="ru-RU" dirty="0">
                <a:latin typeface="Bahnschrift" panose="020B0502040204020203" pitchFamily="34" charset="0"/>
              </a:rPr>
              <a:t> положения законов, уставов, руководящих документов;</a:t>
            </a:r>
          </a:p>
          <a:p>
            <a:r>
              <a:rPr lang="ru-RU" dirty="0">
                <a:latin typeface="Bahnschrift" panose="020B0502040204020203" pitchFamily="34" charset="0"/>
              </a:rPr>
              <a:t> выводы, подтвержденные экспериментальной проверкой; заключения экспертов;</a:t>
            </a:r>
          </a:p>
          <a:p>
            <a:r>
              <a:rPr lang="ru-RU" dirty="0">
                <a:latin typeface="Bahnschrift" panose="020B0502040204020203" pitchFamily="34" charset="0"/>
              </a:rPr>
              <a:t> примеры признанных авторитетов, их мнения (цитаты); показания свидетелей и очевидцев событий; статистические обобщения и некоторые другие.</a:t>
            </a:r>
          </a:p>
        </p:txBody>
      </p:sp>
    </p:spTree>
    <p:extLst>
      <p:ext uri="{BB962C8B-B14F-4D97-AF65-F5344CB8AC3E}">
        <p14:creationId xmlns:p14="http://schemas.microsoft.com/office/powerpoint/2010/main" val="3537378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5184"/>
            <a:ext cx="10515600" cy="939019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70C0"/>
                </a:solidFill>
                <a:latin typeface="Bahnschrift" panose="020B0502040204020203" pitchFamily="34" charset="0"/>
              </a:rPr>
              <a:t>Способы аргументации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0070C0"/>
                </a:solidFill>
                <a:latin typeface="Bahnschrift" panose="020B0502040204020203" pitchFamily="34" charset="0"/>
              </a:rPr>
              <a:t>слабые аргументы</a:t>
            </a:r>
            <a:r>
              <a:rPr lang="ru-RU" dirty="0">
                <a:solidFill>
                  <a:srgbClr val="0070C0"/>
                </a:solidFill>
                <a:latin typeface="Bahnschrift" panose="020B0502040204020203" pitchFamily="34" charset="0"/>
              </a:rPr>
              <a:t> - </a:t>
            </a:r>
            <a:r>
              <a:rPr lang="ru-RU" dirty="0">
                <a:latin typeface="Bahnschrift" panose="020B0502040204020203" pitchFamily="34" charset="0"/>
              </a:rPr>
              <a:t>  поддающиеся критике.</a:t>
            </a:r>
          </a:p>
          <a:p>
            <a:r>
              <a:rPr lang="ru-RU" dirty="0"/>
              <a:t>К ним относятся: выводы из недостаточных статистических данных;</a:t>
            </a:r>
          </a:p>
          <a:p>
            <a:r>
              <a:rPr lang="ru-RU" dirty="0"/>
              <a:t> </a:t>
            </a:r>
            <a:r>
              <a:rPr lang="ru-RU" dirty="0" err="1"/>
              <a:t>энтимемы</a:t>
            </a:r>
            <a:r>
              <a:rPr lang="ru-RU" dirty="0"/>
              <a:t> (умозаключения по неполной схеме силлогизма);</a:t>
            </a:r>
          </a:p>
          <a:p>
            <a:r>
              <a:rPr lang="ru-RU" dirty="0"/>
              <a:t> софистические уловки и суждения;</a:t>
            </a:r>
          </a:p>
          <a:p>
            <a:r>
              <a:rPr lang="ru-RU" dirty="0"/>
              <a:t> ссылки на авторитеты, малоизвестные слушателям; </a:t>
            </a:r>
          </a:p>
          <a:p>
            <a:r>
              <a:rPr lang="ru-RU" dirty="0"/>
              <a:t>аналогии, непоказательные примеры;</a:t>
            </a:r>
          </a:p>
          <a:p>
            <a:r>
              <a:rPr lang="ru-RU" dirty="0"/>
              <a:t> </a:t>
            </a:r>
            <a:r>
              <a:rPr lang="ru-RU" u="sng" dirty="0"/>
              <a:t>вероятные</a:t>
            </a:r>
            <a:r>
              <a:rPr lang="ru-RU" dirty="0"/>
              <a:t> выводы, версии, обобщения.</a:t>
            </a:r>
          </a:p>
        </p:txBody>
      </p:sp>
    </p:spTree>
    <p:extLst>
      <p:ext uri="{BB962C8B-B14F-4D97-AF65-F5344CB8AC3E}">
        <p14:creationId xmlns:p14="http://schemas.microsoft.com/office/powerpoint/2010/main" val="217665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172" y="355991"/>
            <a:ext cx="9912072" cy="1188404"/>
          </a:xfrm>
        </p:spPr>
        <p:txBody>
          <a:bodyPr>
            <a:normAutofit/>
          </a:bodyPr>
          <a:lstStyle/>
          <a:p>
            <a:r>
              <a:rPr lang="ru-RU" sz="4800" b="1" dirty="0"/>
              <a:t>Структура аргумента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171" y="2184127"/>
            <a:ext cx="9314257" cy="40454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Arial Black"/>
              </a:rPr>
              <a:t>Аргумент </a:t>
            </a:r>
            <a:r>
              <a:rPr lang="ru-RU" sz="3200" b="1" dirty="0">
                <a:latin typeface="Arial"/>
                <a:cs typeface="Arial"/>
              </a:rPr>
              <a:t>-------</a:t>
            </a:r>
            <a:r>
              <a:rPr lang="ru-RU" sz="3200" dirty="0">
                <a:latin typeface="Arial Black"/>
              </a:rPr>
              <a:t> Поддержка </a:t>
            </a:r>
            <a:r>
              <a:rPr lang="ru-RU" sz="3200" b="1" dirty="0">
                <a:latin typeface="Arial"/>
                <a:cs typeface="Arial"/>
              </a:rPr>
              <a:t>-------</a:t>
            </a:r>
            <a:r>
              <a:rPr lang="ru-RU" sz="3200" dirty="0">
                <a:latin typeface="Arial Black"/>
              </a:rPr>
              <a:t> Пример</a:t>
            </a:r>
          </a:p>
          <a:p>
            <a:pPr marL="0" indent="0">
              <a:buNone/>
            </a:pPr>
            <a:r>
              <a:rPr lang="ru-RU" dirty="0">
                <a:latin typeface="Arial"/>
                <a:cs typeface="Arial"/>
              </a:rPr>
              <a:t>Оценка аргумента: 1) </a:t>
            </a:r>
            <a:r>
              <a:rPr lang="ru-RU" i="1" dirty="0">
                <a:latin typeface="Arial"/>
                <a:cs typeface="Arial"/>
              </a:rPr>
              <a:t>глубина</a:t>
            </a:r>
            <a:r>
              <a:rPr lang="ru-RU" dirty="0">
                <a:latin typeface="Arial"/>
                <a:cs typeface="Arial"/>
              </a:rPr>
              <a:t> – та ценность, которую стремитесь защитить. </a:t>
            </a:r>
            <a:br>
              <a:rPr lang="ru-RU" dirty="0">
                <a:latin typeface="Arial"/>
                <a:cs typeface="Arial"/>
              </a:rPr>
            </a:br>
            <a:r>
              <a:rPr lang="ru-RU" dirty="0">
                <a:latin typeface="Arial"/>
                <a:cs typeface="Arial"/>
              </a:rPr>
              <a:t>Например, моральные устои общества, экономия средств, безопасность социума, благосостояние людей.</a:t>
            </a:r>
          </a:p>
          <a:p>
            <a:pPr marL="0" indent="0">
              <a:buNone/>
            </a:pPr>
            <a:r>
              <a:rPr lang="ru-RU" dirty="0">
                <a:latin typeface="Arial"/>
                <a:cs typeface="Arial"/>
              </a:rPr>
              <a:t>2) </a:t>
            </a:r>
            <a:r>
              <a:rPr lang="ru-RU" i="1" dirty="0">
                <a:latin typeface="Arial"/>
                <a:cs typeface="Arial"/>
              </a:rPr>
              <a:t>Доказанность </a:t>
            </a:r>
            <a:r>
              <a:rPr lang="ru-RU" dirty="0">
                <a:latin typeface="Arial"/>
                <a:cs typeface="Arial"/>
              </a:rPr>
              <a:t>– это поддержка, пример (в т.ч. визуальная картинка. «Представьте себе…»)</a:t>
            </a:r>
          </a:p>
        </p:txBody>
      </p:sp>
    </p:spTree>
    <p:extLst>
      <p:ext uri="{BB962C8B-B14F-4D97-AF65-F5344CB8AC3E}">
        <p14:creationId xmlns:p14="http://schemas.microsoft.com/office/powerpoint/2010/main" val="3541078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450" y="1463040"/>
            <a:ext cx="4763459" cy="2690949"/>
          </a:xfrm>
        </p:spPr>
        <p:txBody>
          <a:bodyPr anchor="t">
            <a:normAutofit/>
          </a:bodyPr>
          <a:lstStyle/>
          <a:p>
            <a:r>
              <a:rPr lang="ru-RU" sz="3200" b="1">
                <a:latin typeface="Arial" panose="020B0604020202020204" pitchFamily="34" charset="0"/>
                <a:cs typeface="Arial" panose="020B0604020202020204" pitchFamily="34" charset="0"/>
              </a:rPr>
              <a:t>Определить линию аргументации – значит продумать поддержку и пример.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CA47B8BD-0BD5-4AAA-967A-E4AC501AC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180271"/>
              </p:ext>
            </p:extLst>
          </p:nvPr>
        </p:nvGraphicFramePr>
        <p:xfrm>
          <a:off x="5212321" y="809001"/>
          <a:ext cx="6373027" cy="5379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2353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AE2656-9F6C-4A92-806A-4829972C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548" y="620749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4800" b="1" dirty="0">
                <a:ea typeface="+mj-lt"/>
                <a:cs typeface="+mj-lt"/>
              </a:rPr>
              <a:t> Есть ли жизнь на Марсе?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405262-9C28-4E6C-B98B-C0B87AC67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548" y="2139084"/>
            <a:ext cx="9852815" cy="379685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ru-RU" dirty="0">
                <a:ea typeface="+mn-lt"/>
                <a:cs typeface="+mn-lt"/>
              </a:rPr>
              <a:t>С большой вероятностью можно сказать, что </a:t>
            </a:r>
            <a:r>
              <a:rPr lang="ru-RU" u="sng" dirty="0">
                <a:ea typeface="+mn-lt"/>
                <a:cs typeface="+mn-lt"/>
              </a:rPr>
              <a:t>на Марсе есть жизнь</a:t>
            </a:r>
            <a:r>
              <a:rPr lang="ru-RU" b="1" u="sng" dirty="0">
                <a:ea typeface="+mn-lt"/>
                <a:cs typeface="+mn-lt"/>
              </a:rPr>
              <a:t> </a:t>
            </a:r>
            <a:r>
              <a:rPr lang="ru-RU" b="1" dirty="0">
                <a:ea typeface="+mn-lt"/>
                <a:cs typeface="+mn-lt"/>
              </a:rPr>
              <a:t>(Тезис)</a:t>
            </a:r>
            <a:r>
              <a:rPr lang="ru-RU" dirty="0">
                <a:ea typeface="+mn-lt"/>
                <a:cs typeface="+mn-lt"/>
              </a:rPr>
              <a:t>,  подтверждением чего служит вода, существующая на планете в виде льда </a:t>
            </a:r>
            <a:r>
              <a:rPr lang="ru-RU" b="1" dirty="0">
                <a:ea typeface="+mn-lt"/>
                <a:cs typeface="+mn-lt"/>
              </a:rPr>
              <a:t>(Аргумент)</a:t>
            </a:r>
            <a:r>
              <a:rPr lang="ru-RU" dirty="0">
                <a:ea typeface="+mn-lt"/>
                <a:cs typeface="+mn-lt"/>
              </a:rPr>
              <a:t>. </a:t>
            </a:r>
            <a:endParaRPr lang="en-US" dirty="0">
              <a:ea typeface="+mn-lt"/>
              <a:cs typeface="+mn-lt"/>
            </a:endParaRPr>
          </a:p>
          <a:p>
            <a:r>
              <a:rPr lang="ru-RU" dirty="0">
                <a:ea typeface="+mn-lt"/>
                <a:cs typeface="+mn-lt"/>
              </a:rPr>
              <a:t>А это означает, что на Марсе может быть жизнь, ведь вода – это жизнь, основа всех известных нам форм существования материи. Тем более что когда-то на Красной планете вода  существовала в виде океанов и морей, климат был теплее, а это идеальное условие для зарождения и развития жизни </a:t>
            </a:r>
            <a:r>
              <a:rPr lang="ru-RU" b="1" dirty="0">
                <a:ea typeface="+mn-lt"/>
                <a:cs typeface="+mn-lt"/>
              </a:rPr>
              <a:t>(поддержка).</a:t>
            </a:r>
            <a:r>
              <a:rPr lang="ru-RU" dirty="0">
                <a:ea typeface="+mn-lt"/>
                <a:cs typeface="+mn-lt"/>
              </a:rPr>
              <a:t> Например, точно по такому же сценарию, в аналогичных условиях развивалась жизнь на нашей планете </a:t>
            </a:r>
            <a:r>
              <a:rPr lang="ru-RU" b="1" dirty="0">
                <a:ea typeface="+mn-lt"/>
                <a:cs typeface="+mn-lt"/>
              </a:rPr>
              <a:t>(пример</a:t>
            </a:r>
            <a:r>
              <a:rPr lang="ru-RU" dirty="0">
                <a:ea typeface="+mn-lt"/>
                <a:cs typeface="+mn-lt"/>
              </a:rPr>
              <a:t>). 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5565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0747" y="808350"/>
            <a:ext cx="88329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Scientific writing</a:t>
            </a:r>
            <a:endParaRPr lang="ru-RU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7541" y="3689872"/>
            <a:ext cx="9601067" cy="1302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267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4</a:t>
            </a:r>
          </a:p>
          <a:p>
            <a:r>
              <a:rPr lang="ru-RU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Аргументация в академическом тексте</a:t>
            </a:r>
            <a:endParaRPr lang="ru-R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A53A4F3-8A64-6C31-8A26-4DED3403C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72" y="449335"/>
            <a:ext cx="1296144" cy="146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360" y="339117"/>
            <a:ext cx="11003280" cy="1619890"/>
          </a:xfrm>
        </p:spPr>
        <p:txBody>
          <a:bodyPr anchor="ctr">
            <a:normAutofit/>
          </a:bodyPr>
          <a:lstStyle/>
          <a:p>
            <a:r>
              <a:rPr lang="ru-RU" sz="4200" b="1"/>
              <a:t>Алгоритм действий оратора при подготовке аргументирующей речи</a:t>
            </a:r>
          </a:p>
        </p:txBody>
      </p:sp>
      <p:graphicFrame>
        <p:nvGraphicFramePr>
          <p:cNvPr id="6" name="Объект 2">
            <a:extLst>
              <a:ext uri="{FF2B5EF4-FFF2-40B4-BE49-F238E27FC236}">
                <a16:creationId xmlns:a16="http://schemas.microsoft.com/office/drawing/2014/main" id="{3AB34153-0DBA-4C5B-A522-0D2E1168A9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619261"/>
              </p:ext>
            </p:extLst>
          </p:nvPr>
        </p:nvGraphicFramePr>
        <p:xfrm>
          <a:off x="57053" y="2382990"/>
          <a:ext cx="12094385" cy="408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1134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471" y="620749"/>
            <a:ext cx="10204507" cy="1618489"/>
          </a:xfrm>
        </p:spPr>
        <p:txBody>
          <a:bodyPr anchor="ctr">
            <a:normAutofit/>
          </a:bodyPr>
          <a:lstStyle/>
          <a:p>
            <a:r>
              <a:rPr lang="ru-RU" b="1" dirty="0">
                <a:latin typeface="Calibri Light"/>
                <a:cs typeface="Calibri Light"/>
              </a:rPr>
              <a:t>Алгоритм работы оратора (продолжение)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3087" y="2109775"/>
            <a:ext cx="9891891" cy="349401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/>
              <a:t>Работа с аргументами</a:t>
            </a:r>
            <a:r>
              <a:rPr lang="ru-RU" sz="3200"/>
              <a:t>. Для того, чтобы речь приобрела убеждающую и воздействующую силу, оратор должен  продумать порядок расположения аргументов.</a:t>
            </a:r>
          </a:p>
          <a:p>
            <a:pPr marL="0" indent="0">
              <a:buNone/>
            </a:pPr>
            <a:endParaRPr lang="ru-RU" sz="3200"/>
          </a:p>
          <a:p>
            <a:pPr marL="0" indent="0">
              <a:buNone/>
            </a:pPr>
            <a:r>
              <a:rPr lang="ru-RU" sz="3200"/>
              <a:t> Этот этап работы представляет собой процесс научного и социально-психологического осмысления аргументов; поиск как рациональных, так и иррациональных (риторических, психологических) аргументов. </a:t>
            </a:r>
          </a:p>
        </p:txBody>
      </p:sp>
    </p:spTree>
    <p:extLst>
      <p:ext uri="{BB962C8B-B14F-4D97-AF65-F5344CB8AC3E}">
        <p14:creationId xmlns:p14="http://schemas.microsoft.com/office/powerpoint/2010/main" val="3700019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3086" y="620749"/>
            <a:ext cx="9960276" cy="1618489"/>
          </a:xfrm>
        </p:spPr>
        <p:txBody>
          <a:bodyPr anchor="ctr">
            <a:normAutofit/>
          </a:bodyPr>
          <a:lstStyle/>
          <a:p>
            <a:r>
              <a:rPr lang="ru-RU" sz="3600" b="1" dirty="0">
                <a:solidFill>
                  <a:srgbClr val="00B0F0"/>
                </a:solidFill>
              </a:rPr>
              <a:t>Убеждающая речь побуждает аудиторию согласиться с оратором в спорном вопросе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3086" y="2236777"/>
            <a:ext cx="10605043" cy="39531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3200" dirty="0"/>
              <a:t>В ситуациях: </a:t>
            </a:r>
          </a:p>
          <a:p>
            <a:r>
              <a:rPr lang="ru-RU" sz="3200" dirty="0"/>
              <a:t>спора </a:t>
            </a:r>
          </a:p>
          <a:p>
            <a:r>
              <a:rPr lang="ru-RU" sz="3200" dirty="0"/>
              <a:t>устный ответ на вопрос </a:t>
            </a:r>
            <a:endParaRPr lang="ru-RU" sz="3200" dirty="0">
              <a:cs typeface="Calibri"/>
            </a:endParaRPr>
          </a:p>
          <a:p>
            <a:r>
              <a:rPr lang="ru-RU" sz="3200" dirty="0"/>
              <a:t>реферат </a:t>
            </a:r>
            <a:endParaRPr lang="ru-RU" sz="3200" dirty="0">
              <a:cs typeface="Calibri"/>
            </a:endParaRPr>
          </a:p>
          <a:p>
            <a:r>
              <a:rPr lang="ru-RU" sz="3200" dirty="0"/>
              <a:t>курсовая работа </a:t>
            </a:r>
            <a:endParaRPr lang="ru-RU" sz="3200" dirty="0">
              <a:cs typeface="Calibri"/>
            </a:endParaRPr>
          </a:p>
          <a:p>
            <a:r>
              <a:rPr lang="ru-RU" sz="3200" dirty="0"/>
              <a:t>публичная речь</a:t>
            </a:r>
            <a:endParaRPr lang="ru-RU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2141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855" y="532826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b="1" dirty="0">
                <a:latin typeface="Bahnschrift" panose="020B0502040204020203" pitchFamily="34" charset="0"/>
              </a:rPr>
              <a:t>Логические ошибки</a:t>
            </a:r>
            <a:endParaRPr lang="ru-RU" dirty="0">
              <a:latin typeface="Bahnschrif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855" y="2060931"/>
            <a:ext cx="10272891" cy="28003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i="1"/>
              <a:t>Потеря тезиса</a:t>
            </a:r>
            <a:r>
              <a:rPr lang="en-US" i="1"/>
              <a:t> </a:t>
            </a:r>
            <a:r>
              <a:rPr lang="ru-RU" i="1"/>
              <a:t>-</a:t>
            </a:r>
            <a:r>
              <a:rPr lang="ru-RU"/>
              <a:t>оратор, сформулировав мысль, забывает о ней и непроизвольно переходит к принципиально другому положению;</a:t>
            </a:r>
          </a:p>
          <a:p>
            <a:r>
              <a:rPr lang="ru-RU" i="1"/>
              <a:t>Основное заблуждение - </a:t>
            </a:r>
            <a:r>
              <a:rPr lang="ru-RU"/>
              <a:t>когда в качестве аргумента используется заведомо ложное положение, несуществующий факт и тому подобное в надежде, что этого никто не заметит.</a:t>
            </a:r>
            <a:endParaRPr lang="ru-RU">
              <a:cs typeface="Calibri"/>
            </a:endParaRP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8408052C-CB9F-49F3-9377-CA89929C7DB8}"/>
              </a:ext>
            </a:extLst>
          </p:cNvPr>
          <p:cNvSpPr txBox="1"/>
          <p:nvPr/>
        </p:nvSpPr>
        <p:spPr>
          <a:xfrm>
            <a:off x="963246" y="4831861"/>
            <a:ext cx="8477739" cy="132343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latin typeface="Book Antiqua"/>
              </a:rPr>
              <a:t>«В полуправду вкраплены  фактик, другой, а то и третий, каждый из них чем-то подтвержден… Часть фактов верна, значит, и другая верна. А это вовсе не так». </a:t>
            </a:r>
            <a:br>
              <a:rPr lang="ru-RU" sz="2000" dirty="0">
                <a:latin typeface="Book Antiqua"/>
              </a:rPr>
            </a:br>
            <a:r>
              <a:rPr lang="ru-RU" sz="2000" b="1" dirty="0" err="1">
                <a:latin typeface="Book Antiqua"/>
              </a:rPr>
              <a:t>Я.С.Киселев</a:t>
            </a:r>
            <a:r>
              <a:rPr lang="ru-RU" sz="2000" b="1" dirty="0">
                <a:latin typeface="Book Antiqua"/>
              </a:rPr>
              <a:t> в речи по делу Бердникова.</a:t>
            </a:r>
          </a:p>
        </p:txBody>
      </p:sp>
    </p:spTree>
    <p:extLst>
      <p:ext uri="{BB962C8B-B14F-4D97-AF65-F5344CB8AC3E}">
        <p14:creationId xmlns:p14="http://schemas.microsoft.com/office/powerpoint/2010/main" val="2530653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855" y="532826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4000" b="1" dirty="0">
                <a:latin typeface="Bahnschrift" panose="020B0502040204020203" pitchFamily="34" charset="0"/>
              </a:rPr>
              <a:t>Логические ошибки</a:t>
            </a:r>
            <a:endParaRPr lang="ru-RU" sz="4000" dirty="0">
              <a:latin typeface="Bahnschrift" panose="020B0502040204020203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0CDBE063-D086-46D0-9C3C-F4755D642D3E}"/>
              </a:ext>
            </a:extLst>
          </p:cNvPr>
          <p:cNvSpPr>
            <a:spLocks noGrp="1"/>
          </p:cNvSpPr>
          <p:nvPr/>
        </p:nvSpPr>
        <p:spPr>
          <a:xfrm>
            <a:off x="962855" y="2148854"/>
            <a:ext cx="8641430" cy="386524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/>
              <a:t>Использование недоказанных аргументов, предположений (ложные показания свидетелей, подсудимых)</a:t>
            </a:r>
          </a:p>
          <a:p>
            <a:pPr marL="0" indent="0">
              <a:buNone/>
            </a:pPr>
            <a:r>
              <a:rPr lang="ru-RU" dirty="0"/>
              <a:t>«Органами следствия было установлено/ что С. Был нанесен удар / ножевое ранение/ в поясничную область потерпевшего//</a:t>
            </a:r>
            <a:br>
              <a:rPr lang="ru-RU" dirty="0"/>
            </a:br>
            <a:r>
              <a:rPr lang="ru-RU" dirty="0"/>
              <a:t>Мой подзащитный отрицает/что у него был нож/и поясняет/его вообще не видел ни у кого//</a:t>
            </a:r>
            <a:br>
              <a:rPr lang="ru-RU" dirty="0"/>
            </a:br>
            <a:r>
              <a:rPr lang="ru-RU" dirty="0"/>
              <a:t>Я и считаю/что эпизод этот совершенно не доказан//</a:t>
            </a:r>
            <a:endParaRPr lang="ru-RU" dirty="0">
              <a:cs typeface="Calibri"/>
            </a:endParaRPr>
          </a:p>
          <a:p>
            <a:pPr marL="0" indent="0">
              <a:buNone/>
            </a:pPr>
            <a:r>
              <a:rPr lang="ru-RU" i="1" dirty="0"/>
              <a:t>•Ошибка в демонстрации </a:t>
            </a:r>
            <a:r>
              <a:rPr lang="ru-RU" dirty="0"/>
              <a:t>– отсутствие логической связи между аргументами и тезисом. Используются слова «следует», «таким образом»</a:t>
            </a:r>
            <a:endParaRPr lang="ru-RU" dirty="0">
              <a:cs typeface="Calibri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896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921" y="1188637"/>
            <a:ext cx="3955387" cy="4480726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>
                <a:solidFill>
                  <a:srgbClr val="0070C0"/>
                </a:solidFill>
                <a:latin typeface="Bahnschrift" panose="020B0502040204020203" pitchFamily="34" charset="0"/>
              </a:rPr>
              <a:t>Для успеха убеждающего воздействия необходимо до выступления определить: </a:t>
            </a:r>
            <a:br>
              <a:rPr lang="ru-RU" sz="3100" b="1" dirty="0"/>
            </a:br>
            <a:endParaRPr lang="ru-RU" sz="31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7260" y="466794"/>
            <a:ext cx="6363615" cy="545549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ru-RU" sz="3600" b="1" u="sng" dirty="0">
                <a:solidFill>
                  <a:srgbClr val="FFC000"/>
                </a:solidFill>
                <a:latin typeface="Bahnschrift" panose="020B0502040204020203" pitchFamily="34" charset="0"/>
              </a:rPr>
              <a:t>что </a:t>
            </a:r>
            <a:r>
              <a:rPr lang="ru-RU" sz="3600" b="1" dirty="0">
                <a:solidFill>
                  <a:srgbClr val="FFC000"/>
                </a:solidFill>
                <a:latin typeface="Bahnschrift" panose="020B0502040204020203" pitchFamily="34" charset="0"/>
              </a:rPr>
              <a:t>именно волнует партнера по общению или аудиторию больше всего и подобрать эмоционально значимые аргументы</a:t>
            </a:r>
            <a:r>
              <a:rPr lang="ru-RU" sz="3600" dirty="0">
                <a:latin typeface="Bahnschrift" panose="020B0502040204020203" pitchFamily="34" charset="0"/>
              </a:rPr>
              <a:t> </a:t>
            </a:r>
            <a:endParaRPr lang="ru-RU" sz="3600" dirty="0">
              <a:latin typeface="Bahnschrift" panose="020B0502040204020203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6515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921" y="1188637"/>
            <a:ext cx="3955387" cy="4480726"/>
          </a:xfrm>
        </p:spPr>
        <p:txBody>
          <a:bodyPr>
            <a:normAutofit/>
          </a:bodyPr>
          <a:lstStyle/>
          <a:p>
            <a:pPr algn="r"/>
            <a:r>
              <a:rPr lang="ru-RU" sz="3100" b="1"/>
              <a:t>Использование в речи риторических аргументов выполняет ряд функций. </a:t>
            </a:r>
            <a:br>
              <a:rPr lang="ru-RU" sz="3100" b="1"/>
            </a:br>
            <a:endParaRPr lang="ru-RU" sz="3100" b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47260" y="466794"/>
            <a:ext cx="6363615" cy="545549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ru-RU" sz="2400" b="1" dirty="0"/>
              <a:t>Использование их в отношении тезиса позволяет: </a:t>
            </a:r>
          </a:p>
          <a:p>
            <a:pPr marL="0" indent="0">
              <a:buNone/>
            </a:pPr>
            <a:r>
              <a:rPr lang="ru-RU" sz="2400" dirty="0"/>
              <a:t>- усилить убедительность коммуникации по форме и психологическому воздействию на слушателей;</a:t>
            </a:r>
            <a:endParaRPr lang="ru-RU" sz="2400" dirty="0">
              <a:cs typeface="Calibri"/>
            </a:endParaRPr>
          </a:p>
          <a:p>
            <a:pPr marL="0" indent="0">
              <a:buNone/>
            </a:pPr>
            <a:r>
              <a:rPr lang="ru-RU" sz="2400" dirty="0"/>
              <a:t>- развеять недоверие и сомнения слушателей, что впоследствии положительно повлияет на восприятии позиции говорящего;</a:t>
            </a:r>
            <a:endParaRPr lang="ru-RU" sz="2400" dirty="0">
              <a:cs typeface="Calibri"/>
            </a:endParaRPr>
          </a:p>
          <a:p>
            <a:pPr marL="0" indent="0">
              <a:buNone/>
            </a:pPr>
            <a:r>
              <a:rPr lang="ru-RU" sz="2400" dirty="0"/>
              <a:t>- создать ситуацию доброжелательности во взаимодействии аудитории и оратора. </a:t>
            </a:r>
            <a:endParaRPr lang="ru-RU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3069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921" y="1188637"/>
            <a:ext cx="3955387" cy="4480726"/>
          </a:xfrm>
        </p:spPr>
        <p:txBody>
          <a:bodyPr>
            <a:normAutofit/>
          </a:bodyPr>
          <a:lstStyle/>
          <a:p>
            <a:pPr algn="r"/>
            <a:r>
              <a:rPr lang="ru-RU" sz="3100" b="1"/>
              <a:t>Использование в речи риторических аргументов выполняет ряд функций. </a:t>
            </a:r>
            <a:br>
              <a:rPr lang="ru-RU" sz="3100" b="1"/>
            </a:br>
            <a:endParaRPr lang="ru-RU" sz="3100" b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8414" y="1951716"/>
            <a:ext cx="6959537" cy="303272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ru-RU" b="1" dirty="0">
                <a:ea typeface="+mn-lt"/>
                <a:cs typeface="+mn-lt"/>
              </a:rPr>
              <a:t>По отношению к аудитории риторические аргументы дают возможность юристам: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ru-RU" dirty="0">
                <a:ea typeface="+mn-lt"/>
                <a:cs typeface="+mn-lt"/>
              </a:rPr>
              <a:t>-образно объяснить и довести до слушателей сомнения, возражения, замечания говорящего;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ru-RU" dirty="0">
                <a:ea typeface="+mn-lt"/>
                <a:cs typeface="+mn-lt"/>
              </a:rPr>
              <a:t>- нейтрализовать или опровергнуть возражения оппонента.</a:t>
            </a:r>
          </a:p>
        </p:txBody>
      </p:sp>
    </p:spTree>
    <p:extLst>
      <p:ext uri="{BB962C8B-B14F-4D97-AF65-F5344CB8AC3E}">
        <p14:creationId xmlns:p14="http://schemas.microsoft.com/office/powerpoint/2010/main" val="1850729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778" y="767287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3600" b="1"/>
              <a:t>Языковые средства, способствующие созданию логичности речи</a:t>
            </a:r>
            <a:br>
              <a:rPr lang="ru-RU" sz="3600" b="1"/>
            </a:br>
            <a:endParaRPr lang="ru-RU" sz="3600" b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6778" y="2246546"/>
            <a:ext cx="9979815" cy="370893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 dirty="0"/>
              <a:t>Вопросительные высказывания.</a:t>
            </a:r>
            <a:r>
              <a:rPr lang="ru-RU" sz="3200" dirty="0"/>
              <a:t> </a:t>
            </a:r>
            <a:endParaRPr lang="ru-RU" dirty="0"/>
          </a:p>
          <a:p>
            <a:pPr marL="0" indent="0">
              <a:buNone/>
            </a:pPr>
            <a:r>
              <a:rPr lang="ru-RU" sz="3200" dirty="0"/>
              <a:t>Вопросительные высказывания очень активно используются и несут  особую функциональную и стилистическую нагрузку.</a:t>
            </a:r>
            <a:endParaRPr lang="ru-RU" dirty="0"/>
          </a:p>
          <a:p>
            <a:pPr marL="0" indent="0">
              <a:buNone/>
            </a:pPr>
            <a:r>
              <a:rPr lang="ru-RU" sz="3200" dirty="0"/>
              <a:t>Логический вопрос, имеет цель выяснение неизвестного, </a:t>
            </a:r>
          </a:p>
          <a:p>
            <a:pPr marL="0" indent="0">
              <a:buNone/>
            </a:pPr>
            <a:r>
              <a:rPr lang="ru-RU" sz="3200" dirty="0"/>
              <a:t>является стимулом для передачи дальнейшей информации, </a:t>
            </a:r>
            <a:endParaRPr lang="ru-RU" sz="3200" dirty="0">
              <a:cs typeface="Calibri"/>
            </a:endParaRPr>
          </a:p>
          <a:p>
            <a:pPr marL="0" indent="0">
              <a:buNone/>
            </a:pPr>
            <a:r>
              <a:rPr lang="ru-RU" sz="3200" dirty="0"/>
              <a:t>отражает последовательное движение мысли.</a:t>
            </a:r>
            <a:endParaRPr lang="ru-RU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1224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778" y="767287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3600" b="1"/>
              <a:t>Языковые средства, способствующие созданию логичности речи</a:t>
            </a:r>
            <a:br>
              <a:rPr lang="ru-RU" sz="3600" b="1"/>
            </a:br>
            <a:endParaRPr lang="ru-RU" sz="3600" b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6778" y="2246546"/>
            <a:ext cx="9432739" cy="370893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ru-RU" sz="3200" dirty="0">
                <a:ea typeface="+mn-lt"/>
                <a:cs typeface="+mn-lt"/>
              </a:rPr>
              <a:t>Функции вопросительных конструкций определяются их местом в структуре текста судебной речи и коммуникативным заданием.</a:t>
            </a:r>
            <a:br>
              <a:rPr lang="ru-RU" sz="3200" dirty="0">
                <a:ea typeface="+mn-lt"/>
                <a:cs typeface="+mn-lt"/>
              </a:rPr>
            </a:br>
            <a:endParaRPr lang="ru-RU" sz="3200" dirty="0">
              <a:ea typeface="+mn-lt"/>
              <a:cs typeface="+mn-lt"/>
            </a:endParaRPr>
          </a:p>
          <a:p>
            <a:pPr marL="514350" indent="-514350">
              <a:buAutoNum type="arabicPeriod"/>
            </a:pPr>
            <a:r>
              <a:rPr lang="ru-RU" sz="3200" dirty="0">
                <a:ea typeface="+mn-lt"/>
                <a:cs typeface="+mn-lt"/>
              </a:rPr>
              <a:t>В форме вопроса осуществляется постановка проблем</a:t>
            </a:r>
          </a:p>
          <a:p>
            <a:pPr marL="514350" indent="-514350">
              <a:buAutoNum type="arabicPeriod"/>
            </a:pPr>
            <a:r>
              <a:rPr lang="ru-RU" sz="3200" dirty="0">
                <a:ea typeface="+mn-lt"/>
                <a:cs typeface="+mn-lt"/>
              </a:rPr>
              <a:t>С помощью вопросов передается новая информация</a:t>
            </a:r>
          </a:p>
          <a:p>
            <a:pPr>
              <a:buFont typeface="Arial"/>
              <a:buChar char="•"/>
            </a:pPr>
            <a:endParaRPr lang="ru-RU" sz="3200" dirty="0">
              <a:ea typeface="+mn-lt"/>
              <a:cs typeface="+mn-lt"/>
            </a:endParaRPr>
          </a:p>
          <a:p>
            <a:pPr marL="0" indent="0">
              <a:buNone/>
            </a:pPr>
            <a:endParaRPr lang="ru-RU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361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636" y="365125"/>
            <a:ext cx="8522163" cy="1325563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3200" b="1" dirty="0">
                <a:latin typeface="Arial" pitchFamily="34" charset="0"/>
                <a:cs typeface="Arial" pitchFamily="34" charset="0"/>
              </a:rPr>
              <a:t>: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1637" y="1600201"/>
            <a:ext cx="8750763" cy="4525963"/>
          </a:xfrm>
        </p:spPr>
        <p:txBody>
          <a:bodyPr>
            <a:normAutofit/>
          </a:bodyPr>
          <a:lstStyle/>
          <a:p>
            <a:r>
              <a:rPr lang="ru-RU" sz="3200" dirty="0"/>
              <a:t>Структура доказательства</a:t>
            </a:r>
            <a:endParaRPr lang="ru-RU" sz="3200" dirty="0">
              <a:cs typeface="Calibri"/>
            </a:endParaRPr>
          </a:p>
          <a:p>
            <a:r>
              <a:rPr lang="ru-RU" sz="3200" dirty="0"/>
              <a:t>Правила аргументирующей речи</a:t>
            </a:r>
            <a:endParaRPr lang="ru-RU" sz="3200" dirty="0">
              <a:cs typeface="Calibri"/>
            </a:endParaRPr>
          </a:p>
          <a:p>
            <a:r>
              <a:rPr lang="ru-RU" sz="3200" dirty="0"/>
              <a:t>Языковые средства для создания логичности речи</a:t>
            </a:r>
            <a:endParaRPr lang="ru-RU" sz="3200" dirty="0">
              <a:cs typeface="Calibri"/>
            </a:endParaRPr>
          </a:p>
          <a:p>
            <a:r>
              <a:rPr lang="ru-RU" sz="3200" dirty="0" err="1"/>
              <a:t>Риторико</a:t>
            </a:r>
            <a:r>
              <a:rPr lang="ru-RU" sz="3200" dirty="0"/>
              <a:t>-психологические средства аргументации</a:t>
            </a:r>
          </a:p>
          <a:p>
            <a:pPr marL="0" indent="0">
              <a:buNone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34E9776-A27B-02A5-B49A-6F53B4797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45" y="615589"/>
            <a:ext cx="1296144" cy="146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778" y="767287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3600" b="1"/>
              <a:t>Языковые средства, способствующие созданию логичности речи</a:t>
            </a:r>
            <a:br>
              <a:rPr lang="ru-RU" sz="3600" b="1"/>
            </a:br>
            <a:endParaRPr lang="ru-RU" sz="3600" b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6778" y="2246546"/>
            <a:ext cx="8973586" cy="370893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ru-RU" sz="2400" b="1" dirty="0">
                <a:ea typeface="+mn-lt"/>
                <a:cs typeface="+mn-lt"/>
              </a:rPr>
              <a:t>Пример из речи прокурора </a:t>
            </a:r>
            <a:r>
              <a:rPr lang="ru-RU" sz="2400" b="1" dirty="0" err="1">
                <a:ea typeface="+mn-lt"/>
                <a:cs typeface="+mn-lt"/>
              </a:rPr>
              <a:t>И.В.Царева</a:t>
            </a:r>
            <a:r>
              <a:rPr lang="ru-RU" sz="2400" b="1" dirty="0">
                <a:ea typeface="+mn-lt"/>
                <a:cs typeface="+mn-lt"/>
              </a:rPr>
              <a:t>:</a:t>
            </a:r>
            <a:br>
              <a:rPr lang="ru-RU" sz="2400" b="1" dirty="0">
                <a:ea typeface="+mn-lt"/>
                <a:cs typeface="+mn-lt"/>
              </a:rPr>
            </a:br>
            <a:r>
              <a:rPr lang="ru-RU" sz="2400" dirty="0">
                <a:ea typeface="+mn-lt"/>
                <a:cs typeface="+mn-lt"/>
              </a:rPr>
              <a:t> «Учитывая противоречия в показаниях Васильченко, я должен поставить вопрос прямо: </a:t>
            </a:r>
            <a:r>
              <a:rPr lang="ru-RU" sz="2400" b="1" dirty="0">
                <a:ea typeface="+mn-lt"/>
                <a:cs typeface="+mn-lt"/>
              </a:rPr>
              <a:t>не оговаривает ли себя обвиняемый Васильченко? </a:t>
            </a:r>
            <a:r>
              <a:rPr lang="ru-RU" sz="2400" dirty="0">
                <a:ea typeface="+mn-lt"/>
                <a:cs typeface="+mn-lt"/>
              </a:rPr>
              <a:t>Что может скрываться за таким поведением: сначала полное признание своей вины, потом-полное ее отрицание, а затем-полупризнание. </a:t>
            </a:r>
            <a:br>
              <a:rPr lang="ru-RU" sz="2400" dirty="0">
                <a:ea typeface="+mn-lt"/>
                <a:cs typeface="+mn-lt"/>
              </a:rPr>
            </a:br>
            <a:r>
              <a:rPr lang="ru-RU" sz="2400" i="1" dirty="0">
                <a:ea typeface="+mn-lt"/>
                <a:cs typeface="+mn-lt"/>
              </a:rPr>
              <a:t>Следовательно</a:t>
            </a:r>
            <a:r>
              <a:rPr lang="ru-RU" sz="2400" dirty="0">
                <a:ea typeface="+mn-lt"/>
                <a:cs typeface="+mn-lt"/>
              </a:rPr>
              <a:t>, задача состоит в том, чтобы установить объективную истину по делу. </a:t>
            </a:r>
            <a:br>
              <a:rPr lang="ru-RU" sz="2400" dirty="0">
                <a:ea typeface="+mn-lt"/>
                <a:cs typeface="+mn-lt"/>
              </a:rPr>
            </a:br>
            <a:r>
              <a:rPr lang="ru-RU" sz="2400" dirty="0">
                <a:ea typeface="+mn-lt"/>
                <a:cs typeface="+mn-lt"/>
              </a:rPr>
              <a:t>Предположений, версий и догадок может быть множество, но истина всегда одна, всегда конкретна». </a:t>
            </a:r>
          </a:p>
          <a:p>
            <a:pPr marL="0" indent="0">
              <a:buNone/>
            </a:pPr>
            <a:endParaRPr lang="ru-RU" sz="24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endParaRPr lang="ru-RU" sz="2400" dirty="0">
              <a:ea typeface="+mn-lt"/>
              <a:cs typeface="+mn-lt"/>
            </a:endParaRPr>
          </a:p>
          <a:p>
            <a:pPr marL="0" indent="0">
              <a:buNone/>
            </a:pPr>
            <a:endParaRPr lang="ru-RU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40282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778" y="767287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3600" b="1"/>
              <a:t>Языковые средства, способствующие созданию логичности речи</a:t>
            </a:r>
            <a:br>
              <a:rPr lang="ru-RU" sz="3600" b="1"/>
            </a:br>
            <a:endParaRPr lang="ru-RU" sz="3600" b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6778" y="2246546"/>
            <a:ext cx="10477266" cy="370893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ru-RU" sz="3200" b="1" dirty="0">
                <a:ea typeface="+mn-lt"/>
                <a:cs typeface="+mn-lt"/>
              </a:rPr>
              <a:t>Слова-связки.</a:t>
            </a:r>
            <a:r>
              <a:rPr lang="ru-RU" sz="3200" dirty="0">
                <a:ea typeface="+mn-lt"/>
                <a:cs typeface="+mn-lt"/>
              </a:rPr>
              <a:t> Функционально-синтаксические средства связи помогают выразить сложные логические отношения между высказываниями, между композиционными частями. Каждое последующее высказывание, присоединяясь к предыдущему при помощи того или иного средства связи, как бы цепляется за предыдущее, чем поддерживается цельность всего текста речи.</a:t>
            </a:r>
          </a:p>
        </p:txBody>
      </p:sp>
    </p:spTree>
    <p:extLst>
      <p:ext uri="{BB962C8B-B14F-4D97-AF65-F5344CB8AC3E}">
        <p14:creationId xmlns:p14="http://schemas.microsoft.com/office/powerpoint/2010/main" val="30340758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4980" y="1005757"/>
            <a:ext cx="3182768" cy="4663606"/>
          </a:xfrm>
        </p:spPr>
        <p:txBody>
          <a:bodyPr>
            <a:normAutofit/>
          </a:bodyPr>
          <a:lstStyle/>
          <a:p>
            <a:pPr algn="r"/>
            <a:r>
              <a:rPr lang="ru-RU" sz="4100">
                <a:latin typeface="Times New Roman" panose="02020603050405020304" pitchFamily="18" charset="0"/>
                <a:cs typeface="Times New Roman" panose="02020603050405020304" pitchFamily="18" charset="0"/>
              </a:rPr>
              <a:t>Клише выдвижения тезиса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2D107BF4-E0CB-4588-BACC-2BBE40DC7D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773186"/>
              </p:ext>
            </p:extLst>
          </p:nvPr>
        </p:nvGraphicFramePr>
        <p:xfrm>
          <a:off x="5101143" y="846433"/>
          <a:ext cx="6113391" cy="5248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94056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Autofit/>
          </a:bodyPr>
          <a:lstStyle/>
          <a:p>
            <a:r>
              <a:rPr lang="ru-RU" sz="4000" b="1" dirty="0"/>
              <a:t>Языковые конструкции в устной речи.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2825" y="1892965"/>
            <a:ext cx="10676280" cy="47645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b="1" dirty="0">
                <a:cs typeface="Calibri"/>
              </a:rPr>
              <a:t>Языковые конструкции регламентируют и оформляют информационный поток.</a:t>
            </a:r>
            <a:br>
              <a:rPr lang="ru-RU" b="1" dirty="0">
                <a:cs typeface="Calibri"/>
              </a:rPr>
            </a:br>
            <a:endParaRPr lang="ru-RU">
              <a:ea typeface="+mn-lt"/>
              <a:cs typeface="+mn-lt"/>
            </a:endParaRPr>
          </a:p>
          <a:p>
            <a:r>
              <a:rPr lang="ru-RU" dirty="0"/>
              <a:t>этикетные обращения, устанавливающие контакт </a:t>
            </a:r>
            <a:r>
              <a:rPr lang="ru-RU" i="1" dirty="0"/>
              <a:t>(уважаемые коллеги…, прошу обратить ваше внимание…)</a:t>
            </a:r>
            <a:endParaRPr lang="ru-RU" dirty="0"/>
          </a:p>
          <a:p>
            <a:r>
              <a:rPr lang="ru-RU" dirty="0"/>
              <a:t>Вводные конструкции для оформления порядка мыслей (</a:t>
            </a:r>
            <a:r>
              <a:rPr lang="ru-RU" i="1" dirty="0"/>
              <a:t>во-первых…, а теперь перейдем…, остановимся более подробно…, подведем итог сказанному)</a:t>
            </a:r>
          </a:p>
          <a:p>
            <a:r>
              <a:rPr lang="ru-RU" dirty="0"/>
              <a:t>Обороты речи, содержащие оценку говорящим приведенной информации </a:t>
            </a:r>
            <a:r>
              <a:rPr lang="ru-RU" i="1" dirty="0"/>
              <a:t>(я уверен…, я подчеркиваю…, заслуживает нашего внимания…).</a:t>
            </a:r>
            <a:endParaRPr lang="ru-RU" i="1" dirty="0">
              <a:cs typeface="Calibri"/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877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Autofit/>
          </a:bodyPr>
          <a:lstStyle/>
          <a:p>
            <a:r>
              <a:rPr lang="ru-RU" sz="4000" b="1" dirty="0"/>
              <a:t>Языковые конструкции в устной речи.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2825" y="1892965"/>
            <a:ext cx="10676280" cy="476457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ru-RU" sz="3200" dirty="0">
                <a:ea typeface="+mn-lt"/>
                <a:cs typeface="+mn-lt"/>
              </a:rPr>
              <a:t>Обороты для объяснения характера ваших рассуждений </a:t>
            </a:r>
            <a:r>
              <a:rPr lang="ru-RU" sz="3200" i="1" dirty="0">
                <a:ea typeface="+mn-lt"/>
                <a:cs typeface="+mn-lt"/>
              </a:rPr>
              <a:t>(приведем пример…, яркое тому доказательство…,я могу это прокомментировать)</a:t>
            </a:r>
            <a:endParaRPr lang="en-US" sz="3200" dirty="0">
              <a:ea typeface="+mn-lt"/>
              <a:cs typeface="+mn-lt"/>
            </a:endParaRPr>
          </a:p>
          <a:p>
            <a:pPr>
              <a:buFont typeface="Arial"/>
            </a:pPr>
            <a:r>
              <a:rPr lang="ru-RU" sz="3200" dirty="0">
                <a:ea typeface="+mn-lt"/>
                <a:cs typeface="+mn-lt"/>
              </a:rPr>
              <a:t>Глагольные конструкции для оказания воздействия в ситуации принятия слушающим решения</a:t>
            </a:r>
          </a:p>
          <a:p>
            <a:pPr marL="0" indent="0">
              <a:buNone/>
            </a:pPr>
            <a:r>
              <a:rPr lang="ru-RU" sz="3200" i="1" dirty="0">
                <a:ea typeface="+mn-lt"/>
                <a:cs typeface="+mn-lt"/>
              </a:rPr>
              <a:t>(думаю, что вы со мной согласитесь, думаю вы со мной согласитесь…, я вижу, что вы со мной согласны…, уверен, что это не оставит вас равнодушным).</a:t>
            </a:r>
            <a:endParaRPr lang="ru-RU" sz="3200" dirty="0">
              <a:cs typeface="Calibri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588150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009" y="913826"/>
            <a:ext cx="6414046" cy="670874"/>
          </a:xfrm>
        </p:spPr>
        <p:txBody>
          <a:bodyPr anchor="ctr">
            <a:noAutofit/>
          </a:bodyPr>
          <a:lstStyle/>
          <a:p>
            <a:r>
              <a:rPr lang="ru-RU" sz="4800" b="1"/>
              <a:t>Вводные конструкции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009" y="1894854"/>
            <a:ext cx="9657430" cy="4119241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«</a:t>
            </a:r>
            <a:r>
              <a:rPr lang="ru-RU" i="1" u="sng" dirty="0"/>
              <a:t>Прежде всего</a:t>
            </a:r>
            <a:r>
              <a:rPr lang="ru-RU" dirty="0"/>
              <a:t>, капитан Марков сам находился на мостике при выходе судна из порта и благополучно довел его до линии акватории порта, проложив для него дальнейший путь. </a:t>
            </a:r>
            <a:br>
              <a:rPr lang="ru-RU" dirty="0"/>
            </a:br>
            <a:r>
              <a:rPr lang="ru-RU" i="1" u="sng" dirty="0"/>
              <a:t>Во-вторых,</a:t>
            </a:r>
            <a:r>
              <a:rPr lang="ru-RU" dirty="0"/>
              <a:t> к моменту ухода с мостика с пунктом регулирования движения и капитаном пересекающегося судна была согласована и достигнута договоренность о том, что „Петр Васев" пропустит „На­химова", уступит ему дорогу. </a:t>
            </a:r>
            <a:br>
              <a:rPr lang="ru-RU" dirty="0"/>
            </a:br>
            <a:r>
              <a:rPr lang="ru-RU" i="1" u="sng" dirty="0"/>
              <a:t>И наконец, самое главное </a:t>
            </a:r>
            <a:r>
              <a:rPr lang="ru-RU" dirty="0"/>
              <a:t>- на мостике стоял на вахте опытный вахтенный помощник капитана - Чудновский, который должен был нести в это время штурманскую вахту…».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4738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625" y="757518"/>
            <a:ext cx="10673430" cy="749029"/>
          </a:xfrm>
        </p:spPr>
        <p:txBody>
          <a:bodyPr anchor="ctr">
            <a:normAutofit/>
          </a:bodyPr>
          <a:lstStyle/>
          <a:p>
            <a:r>
              <a:rPr lang="ru-RU" sz="3600" b="1" dirty="0" err="1">
                <a:ea typeface="+mj-lt"/>
                <a:cs typeface="+mj-lt"/>
              </a:rPr>
              <a:t>Риторико</a:t>
            </a:r>
            <a:r>
              <a:rPr lang="ru-RU" sz="3600" b="1" dirty="0">
                <a:ea typeface="+mj-lt"/>
                <a:cs typeface="+mj-lt"/>
              </a:rPr>
              <a:t>-психологические средства аргументации</a:t>
            </a:r>
            <a:endParaRPr lang="ru-RU" sz="3600" dirty="0">
              <a:ea typeface="+mj-lt"/>
              <a:cs typeface="+mj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3779" y="1758085"/>
            <a:ext cx="9305738" cy="4216932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/>
              <a:t>Риторические вопросы:</a:t>
            </a:r>
            <a:endParaRPr lang="ru-RU" dirty="0"/>
          </a:p>
          <a:p>
            <a:r>
              <a:rPr lang="ru-RU" sz="2400" dirty="0"/>
              <a:t>Оратор выражает отрицание противоположной позиции и </a:t>
            </a:r>
            <a:r>
              <a:rPr lang="ru-RU" sz="2400" b="1" dirty="0"/>
              <a:t>апеллирует  к суду</a:t>
            </a:r>
            <a:r>
              <a:rPr lang="ru-RU" sz="2400" dirty="0"/>
              <a:t>. «Нам говорят ,что для совершения вот этого преступления подсудимые вступили в преступный сговор. </a:t>
            </a:r>
            <a:br>
              <a:rPr lang="ru-RU" sz="2400" dirty="0"/>
            </a:br>
            <a:r>
              <a:rPr lang="ru-RU" sz="2400" b="1" dirty="0"/>
              <a:t>Но уважаемый суд, о каком сговоре может идти речь, если подсудимые, как они пояснили, еще и друг друга толком не знали?»</a:t>
            </a:r>
            <a:endParaRPr lang="ru-RU" sz="2400" b="1" dirty="0">
              <a:cs typeface="Calibri"/>
            </a:endParaRPr>
          </a:p>
          <a:p>
            <a:r>
              <a:rPr lang="ru-RU" sz="2400" dirty="0"/>
              <a:t>Содержат вывод из сказанного. Их цель - помочь суду сделать правильные выводы, правильно квалифицировать тот или иной факт, например: «На вопрос о том, чем она может ему помочь, Тищенко сказал, что поможет, если умрет, и что Кубань-река большая, смоет все следы. </a:t>
            </a:r>
            <a:br>
              <a:rPr lang="ru-RU" sz="2400" dirty="0"/>
            </a:br>
            <a:r>
              <a:rPr lang="ru-RU" sz="2400" b="1" dirty="0"/>
              <a:t>Разве это не угроза убийством?»</a:t>
            </a:r>
            <a:endParaRPr lang="ru-RU" sz="2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75346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625" y="757518"/>
            <a:ext cx="10673430" cy="749029"/>
          </a:xfrm>
        </p:spPr>
        <p:txBody>
          <a:bodyPr anchor="ctr">
            <a:normAutofit/>
          </a:bodyPr>
          <a:lstStyle/>
          <a:p>
            <a:r>
              <a:rPr lang="ru-RU" sz="3600" b="1" dirty="0" err="1">
                <a:ea typeface="+mj-lt"/>
                <a:cs typeface="+mj-lt"/>
              </a:rPr>
              <a:t>Риторико</a:t>
            </a:r>
            <a:r>
              <a:rPr lang="ru-RU" sz="3600" b="1" dirty="0">
                <a:ea typeface="+mj-lt"/>
                <a:cs typeface="+mj-lt"/>
              </a:rPr>
              <a:t>-психологические средства аргументации</a:t>
            </a:r>
            <a:endParaRPr lang="ru-RU" sz="3600" dirty="0">
              <a:ea typeface="+mj-lt"/>
              <a:cs typeface="+mj-lt"/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68D87C21-AF2C-4CEC-933C-A5E6C0507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241" y="1933932"/>
            <a:ext cx="10097045" cy="3943393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ru-RU" sz="3500" b="1" dirty="0">
                <a:ea typeface="+mn-lt"/>
                <a:cs typeface="+mn-lt"/>
              </a:rPr>
              <a:t>Сравнение</a:t>
            </a:r>
            <a:r>
              <a:rPr lang="ru-RU" sz="3500" dirty="0">
                <a:ea typeface="+mn-lt"/>
                <a:cs typeface="+mn-lt"/>
              </a:rPr>
              <a:t> – сопоставление двух явлений. Помогают ярко представить мысль.</a:t>
            </a:r>
            <a:endParaRPr lang="en-US" sz="3500" dirty="0">
              <a:ea typeface="+mn-lt"/>
              <a:cs typeface="+mn-lt"/>
            </a:endParaRPr>
          </a:p>
          <a:p>
            <a:pPr marL="0" indent="0">
              <a:buNone/>
            </a:pPr>
            <a:endParaRPr lang="ru-RU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ru-RU" dirty="0">
                <a:latin typeface="Book Antiqua"/>
                <a:ea typeface="+mn-lt"/>
                <a:cs typeface="+mn-lt"/>
              </a:rPr>
              <a:t>«Каждое преступление, совершенное несколькими лицами по предварительному сговору, представляет цельный живой организм, имеющий и руки, и сердце, и голову. Вам предстоит определить, кто в этом деле играл послушную роль рук, кто представлял алчное сердце и все замыслившую и рассчитавшую голову».</a:t>
            </a:r>
          </a:p>
          <a:p>
            <a:pPr marL="0" indent="0">
              <a:buNone/>
            </a:pPr>
            <a:r>
              <a:rPr lang="ru-RU" b="1" dirty="0">
                <a:latin typeface="Book Antiqua"/>
                <a:cs typeface="Calibri"/>
              </a:rPr>
              <a:t>- </a:t>
            </a:r>
            <a:r>
              <a:rPr lang="ru-RU" b="1" dirty="0" err="1">
                <a:latin typeface="Book Antiqua"/>
                <a:cs typeface="Calibri"/>
              </a:rPr>
              <a:t>А.Ф.Кони</a:t>
            </a:r>
            <a:endParaRPr lang="ru-RU" b="1">
              <a:latin typeface="Book Antiqu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17635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625" y="757518"/>
            <a:ext cx="10673430" cy="749029"/>
          </a:xfrm>
        </p:spPr>
        <p:txBody>
          <a:bodyPr anchor="ctr">
            <a:normAutofit/>
          </a:bodyPr>
          <a:lstStyle/>
          <a:p>
            <a:r>
              <a:rPr lang="ru-RU" sz="3600" b="1" dirty="0" err="1">
                <a:ea typeface="+mj-lt"/>
                <a:cs typeface="+mj-lt"/>
              </a:rPr>
              <a:t>Риторико</a:t>
            </a:r>
            <a:r>
              <a:rPr lang="ru-RU" sz="3600" b="1" dirty="0">
                <a:ea typeface="+mj-lt"/>
                <a:cs typeface="+mj-lt"/>
              </a:rPr>
              <a:t>-психологические средства аргументации</a:t>
            </a:r>
            <a:endParaRPr lang="ru-RU" sz="3600" dirty="0">
              <a:ea typeface="+mj-lt"/>
              <a:cs typeface="+mj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1674A5AC-4FE0-413E-8848-38475399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471" y="1631086"/>
            <a:ext cx="9295967" cy="443185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3200" b="1" dirty="0">
                <a:ea typeface="+mn-lt"/>
                <a:cs typeface="+mn-lt"/>
              </a:rPr>
              <a:t>Контраст</a:t>
            </a:r>
            <a:r>
              <a:rPr lang="ru-RU" sz="3200" dirty="0">
                <a:ea typeface="+mn-lt"/>
                <a:cs typeface="+mn-lt"/>
              </a:rPr>
              <a:t> – заключается в противопоставлении двух содержательно-логических планов изложения. Контраст помогает из противопоставляемых явлений оттенить второе.</a:t>
            </a:r>
            <a:br>
              <a:rPr lang="ru-RU" sz="3200" dirty="0">
                <a:ea typeface="+mn-lt"/>
                <a:cs typeface="+mn-lt"/>
              </a:rPr>
            </a:br>
            <a:r>
              <a:rPr lang="ru-RU" sz="3200" dirty="0">
                <a:ea typeface="+mn-lt"/>
                <a:cs typeface="+mn-lt"/>
              </a:rPr>
              <a:t>«С одной стороны…, однако» </a:t>
            </a:r>
            <a:br>
              <a:rPr lang="ru-RU" sz="3200" dirty="0">
                <a:ea typeface="+mn-lt"/>
                <a:cs typeface="+mn-lt"/>
              </a:rPr>
            </a:br>
            <a:br>
              <a:rPr lang="ru-RU" sz="3200" dirty="0">
                <a:ea typeface="+mn-lt"/>
                <a:cs typeface="+mn-lt"/>
              </a:rPr>
            </a:br>
            <a:r>
              <a:rPr lang="ru-RU" sz="3200" dirty="0">
                <a:ea typeface="+mn-lt"/>
                <a:cs typeface="+mn-lt"/>
              </a:rPr>
              <a:t>Пример: </a:t>
            </a:r>
            <a:br>
              <a:rPr lang="ru-RU" sz="3200" dirty="0">
                <a:ea typeface="+mn-lt"/>
                <a:cs typeface="+mn-lt"/>
              </a:rPr>
            </a:br>
            <a:r>
              <a:rPr lang="ru-RU" sz="3200" dirty="0" err="1">
                <a:ea typeface="+mn-lt"/>
                <a:cs typeface="+mn-lt"/>
              </a:rPr>
              <a:t>Фултоновская</a:t>
            </a:r>
            <a:r>
              <a:rPr lang="ru-RU" sz="3200" dirty="0">
                <a:ea typeface="+mn-lt"/>
                <a:cs typeface="+mn-lt"/>
              </a:rPr>
              <a:t> речь </a:t>
            </a:r>
            <a:r>
              <a:rPr lang="ru-RU" sz="3200" dirty="0" err="1">
                <a:ea typeface="+mn-lt"/>
                <a:cs typeface="+mn-lt"/>
              </a:rPr>
              <a:t>У.Черчилля</a:t>
            </a:r>
            <a:r>
              <a:rPr lang="ru-RU" sz="3200" dirty="0">
                <a:ea typeface="+mn-lt"/>
                <a:cs typeface="+mn-lt"/>
              </a:rPr>
              <a:t> (Роль Советского Союза)</a:t>
            </a:r>
            <a:endParaRPr lang="en-US" sz="3200" dirty="0">
              <a:ea typeface="+mn-lt"/>
              <a:cs typeface="+mn-lt"/>
            </a:endParaRPr>
          </a:p>
          <a:p>
            <a:pPr marL="0" indent="0">
              <a:buNone/>
            </a:pPr>
            <a:endParaRPr lang="ru-RU"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40698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625" y="757518"/>
            <a:ext cx="10673430" cy="749029"/>
          </a:xfrm>
        </p:spPr>
        <p:txBody>
          <a:bodyPr anchor="ctr">
            <a:normAutofit/>
          </a:bodyPr>
          <a:lstStyle/>
          <a:p>
            <a:r>
              <a:rPr lang="ru-RU" sz="3600" b="1" dirty="0" err="1">
                <a:ea typeface="+mj-lt"/>
                <a:cs typeface="+mj-lt"/>
              </a:rPr>
              <a:t>Риторико</a:t>
            </a:r>
            <a:r>
              <a:rPr lang="ru-RU" sz="3600" b="1" dirty="0">
                <a:ea typeface="+mj-lt"/>
                <a:cs typeface="+mj-lt"/>
              </a:rPr>
              <a:t>-психологические средства аргументации</a:t>
            </a:r>
            <a:endParaRPr lang="ru-RU" sz="3600" dirty="0">
              <a:ea typeface="+mj-lt"/>
              <a:cs typeface="+mj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1674A5AC-4FE0-413E-8848-38475399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471" y="1631086"/>
            <a:ext cx="9295967" cy="4431854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b="1" dirty="0">
                <a:ea typeface="+mn-lt"/>
                <a:cs typeface="+mn-lt"/>
              </a:rPr>
              <a:t>Анафора</a:t>
            </a:r>
            <a:br>
              <a:rPr lang="ru-RU" sz="3200" b="1" dirty="0">
                <a:ea typeface="+mn-lt"/>
                <a:cs typeface="+mn-lt"/>
              </a:rPr>
            </a:br>
            <a:r>
              <a:rPr lang="ru-RU" sz="3200" b="1" dirty="0">
                <a:ea typeface="+mn-lt"/>
                <a:cs typeface="+mn-lt"/>
              </a:rPr>
              <a:t>«</a:t>
            </a:r>
            <a:r>
              <a:rPr lang="ru-RU" sz="3200" dirty="0" err="1">
                <a:ea typeface="+mn-lt"/>
                <a:cs typeface="+mn-lt"/>
              </a:rPr>
              <a:t>Долгарева</a:t>
            </a:r>
            <a:r>
              <a:rPr lang="ru-RU" sz="3200" dirty="0">
                <a:ea typeface="+mn-lt"/>
                <a:cs typeface="+mn-lt"/>
              </a:rPr>
              <a:t> пояснила/что мужа пнул в бок/неустановленный преступник// </a:t>
            </a:r>
            <a:r>
              <a:rPr lang="ru-RU" sz="3200" b="1" dirty="0">
                <a:ea typeface="+mn-lt"/>
                <a:cs typeface="+mn-lt"/>
              </a:rPr>
              <a:t>Именно от этого удара </a:t>
            </a:r>
            <a:r>
              <a:rPr lang="ru-RU" sz="3200" dirty="0">
                <a:ea typeface="+mn-lt"/>
                <a:cs typeface="+mn-lt"/>
              </a:rPr>
              <a:t>ее супруг потерял сознание// </a:t>
            </a:r>
            <a:r>
              <a:rPr lang="ru-RU" sz="3200" b="1" dirty="0">
                <a:ea typeface="+mn-lt"/>
                <a:cs typeface="+mn-lt"/>
              </a:rPr>
              <a:t>Именно от этого удара </a:t>
            </a:r>
            <a:r>
              <a:rPr lang="ru-RU" sz="3200" dirty="0">
                <a:ea typeface="+mn-lt"/>
                <a:cs typeface="+mn-lt"/>
              </a:rPr>
              <a:t>он свернулся в калачик//»</a:t>
            </a:r>
            <a:endParaRPr lang="en-US" sz="32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ru-RU" sz="3200" b="1" dirty="0">
                <a:ea typeface="+mn-lt"/>
                <a:cs typeface="+mn-lt"/>
              </a:rPr>
              <a:t>Предварение</a:t>
            </a:r>
            <a:r>
              <a:rPr lang="ru-RU" sz="3200" dirty="0">
                <a:ea typeface="+mn-lt"/>
                <a:cs typeface="+mn-lt"/>
              </a:rPr>
              <a:t>. </a:t>
            </a:r>
            <a:br>
              <a:rPr lang="ru-RU" sz="3200" dirty="0">
                <a:ea typeface="+mn-lt"/>
                <a:cs typeface="+mn-lt"/>
              </a:rPr>
            </a:br>
            <a:r>
              <a:rPr lang="ru-RU" sz="3200" dirty="0">
                <a:ea typeface="+mn-lt"/>
                <a:cs typeface="+mn-lt"/>
              </a:rPr>
              <a:t>Зная, что его слова могут вызвать возражения, сам оратор эти возражения произносит, а затем, на них отвечает. </a:t>
            </a:r>
            <a:br>
              <a:rPr lang="ru-RU" sz="3200" dirty="0">
                <a:ea typeface="+mn-lt"/>
                <a:cs typeface="+mn-lt"/>
              </a:rPr>
            </a:br>
            <a:r>
              <a:rPr lang="ru-RU" sz="3200" dirty="0">
                <a:ea typeface="+mn-lt"/>
                <a:cs typeface="+mn-lt"/>
              </a:rPr>
              <a:t>Во всех частях речи. Чаще в начале. </a:t>
            </a:r>
            <a:br>
              <a:rPr lang="ru-RU" sz="3200" dirty="0">
                <a:ea typeface="+mn-lt"/>
                <a:cs typeface="+mn-lt"/>
              </a:rPr>
            </a:br>
            <a:r>
              <a:rPr lang="ru-RU" sz="3200" dirty="0">
                <a:ea typeface="+mn-lt"/>
                <a:cs typeface="+mn-lt"/>
              </a:rPr>
              <a:t>«Мне могут возразить, что…»</a:t>
            </a:r>
            <a:endParaRPr lang="en-US" sz="3200" dirty="0">
              <a:ea typeface="+mn-lt"/>
              <a:cs typeface="+mn-lt"/>
            </a:endParaRPr>
          </a:p>
          <a:p>
            <a:pPr marL="0" indent="0">
              <a:buNone/>
            </a:pPr>
            <a:endParaRPr lang="ru-RU" sz="3200" dirty="0">
              <a:ea typeface="+mn-lt"/>
              <a:cs typeface="+mn-lt"/>
            </a:endParaRPr>
          </a:p>
          <a:p>
            <a:pPr marL="0" indent="0">
              <a:buNone/>
            </a:pPr>
            <a:endParaRPr lang="ru-RU" sz="3200" dirty="0">
              <a:ea typeface="+mn-lt"/>
              <a:cs typeface="+mn-lt"/>
            </a:endParaRPr>
          </a:p>
          <a:p>
            <a:pPr marL="0" indent="0">
              <a:buNone/>
            </a:pPr>
            <a:endParaRPr lang="ru-RU"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970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3028" y="725524"/>
            <a:ext cx="9367203" cy="1188720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00B0F0"/>
                </a:solidFill>
                <a:ea typeface="+mj-lt"/>
                <a:cs typeface="+mj-lt"/>
              </a:rPr>
              <a:t>Аргументация</a:t>
            </a:r>
            <a:endParaRPr lang="ru-RU" sz="4800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2168" y="2166979"/>
            <a:ext cx="10770398" cy="40416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ru-RU" sz="4000" dirty="0">
              <a:cs typeface="Calibri"/>
            </a:endParaRPr>
          </a:p>
          <a:p>
            <a:pPr marL="0" indent="0">
              <a:buNone/>
            </a:pPr>
            <a:r>
              <a:rPr lang="ru-RU" sz="4000" dirty="0">
                <a:latin typeface="Bahnschrift" panose="020B0502040204020203" pitchFamily="34" charset="0"/>
              </a:rPr>
              <a:t>это процесс доказательственного рассуждения, приведения аргументов и доводов, направленный на убеждение оппонента или аудитории.</a:t>
            </a:r>
          </a:p>
        </p:txBody>
      </p:sp>
    </p:spTree>
    <p:extLst>
      <p:ext uri="{BB962C8B-B14F-4D97-AF65-F5344CB8AC3E}">
        <p14:creationId xmlns:p14="http://schemas.microsoft.com/office/powerpoint/2010/main" val="39555964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625" y="757518"/>
            <a:ext cx="10673430" cy="749029"/>
          </a:xfrm>
        </p:spPr>
        <p:txBody>
          <a:bodyPr anchor="ctr">
            <a:normAutofit/>
          </a:bodyPr>
          <a:lstStyle/>
          <a:p>
            <a:r>
              <a:rPr lang="ru-RU" sz="3600" b="1" dirty="0" err="1">
                <a:ea typeface="+mj-lt"/>
                <a:cs typeface="+mj-lt"/>
              </a:rPr>
              <a:t>Риторико</a:t>
            </a:r>
            <a:r>
              <a:rPr lang="ru-RU" sz="3600" b="1" dirty="0">
                <a:ea typeface="+mj-lt"/>
                <a:cs typeface="+mj-lt"/>
              </a:rPr>
              <a:t>-психологические средства аргументации</a:t>
            </a:r>
            <a:endParaRPr lang="ru-RU" sz="3600" dirty="0">
              <a:ea typeface="+mj-lt"/>
              <a:cs typeface="+mj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1674A5AC-4FE0-413E-8848-38475399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086" y="2148855"/>
            <a:ext cx="10292428" cy="4431854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ru-RU" sz="3200" b="1" dirty="0">
                <a:ea typeface="+mn-lt"/>
                <a:cs typeface="+mn-lt"/>
              </a:rPr>
              <a:t>Прием повторения доказательств </a:t>
            </a:r>
            <a:r>
              <a:rPr lang="ru-RU" sz="3200" dirty="0">
                <a:ea typeface="+mn-lt"/>
                <a:cs typeface="+mn-lt"/>
              </a:rPr>
              <a:t>– краткое перечисление доводов сторон. Цель: оживить приведенные аргументы; восстановить связь между отдельными доводами, которые утрачиваются при продолжительном повторении.</a:t>
            </a:r>
          </a:p>
        </p:txBody>
      </p:sp>
    </p:spTree>
    <p:extLst>
      <p:ext uri="{BB962C8B-B14F-4D97-AF65-F5344CB8AC3E}">
        <p14:creationId xmlns:p14="http://schemas.microsoft.com/office/powerpoint/2010/main" val="5353158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625" y="757518"/>
            <a:ext cx="10673430" cy="749029"/>
          </a:xfrm>
        </p:spPr>
        <p:txBody>
          <a:bodyPr anchor="ctr">
            <a:normAutofit/>
          </a:bodyPr>
          <a:lstStyle/>
          <a:p>
            <a:r>
              <a:rPr lang="ru-RU" sz="3600" b="1" dirty="0" err="1">
                <a:ea typeface="+mj-lt"/>
                <a:cs typeface="+mj-lt"/>
              </a:rPr>
              <a:t>Риторико</a:t>
            </a:r>
            <a:r>
              <a:rPr lang="ru-RU" sz="3600" b="1" dirty="0">
                <a:ea typeface="+mj-lt"/>
                <a:cs typeface="+mj-lt"/>
              </a:rPr>
              <a:t>-психологические средства аргументации</a:t>
            </a:r>
            <a:endParaRPr lang="ru-RU" sz="3600" dirty="0">
              <a:ea typeface="+mj-lt"/>
              <a:cs typeface="+mj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1674A5AC-4FE0-413E-8848-38475399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086" y="1767855"/>
            <a:ext cx="9012659" cy="432439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3200" b="1" dirty="0">
                <a:ea typeface="+mn-lt"/>
                <a:cs typeface="+mn-lt"/>
              </a:rPr>
              <a:t>Акцентирование внимания, прояснение смысла путем видоизмененной формы сказанного</a:t>
            </a:r>
            <a:r>
              <a:rPr lang="ru-RU" sz="3200" dirty="0">
                <a:ea typeface="+mn-lt"/>
                <a:cs typeface="+mn-lt"/>
              </a:rPr>
              <a:t>. Прием превращения: утверждение какой-либо мысли в виде двойного отрицания.</a:t>
            </a:r>
            <a:endParaRPr lang="en-US" sz="32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ru-RU" sz="3200" dirty="0">
                <a:ea typeface="+mn-lt"/>
                <a:cs typeface="+mn-lt"/>
              </a:rPr>
              <a:t>Отрицательная форма воспринимается сильнее. </a:t>
            </a:r>
            <a:br>
              <a:rPr lang="ru-RU" sz="3200" dirty="0">
                <a:ea typeface="+mn-lt"/>
                <a:cs typeface="+mn-lt"/>
              </a:rPr>
            </a:br>
            <a:r>
              <a:rPr lang="ru-RU" sz="3200" dirty="0">
                <a:ea typeface="+mn-lt"/>
                <a:cs typeface="+mn-lt"/>
              </a:rPr>
              <a:t>«ЕЕ можно любить – ее нельзя не любить».</a:t>
            </a:r>
            <a:endParaRPr lang="en-US" sz="32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ru-RU" dirty="0">
                <a:latin typeface="Book Antiqua"/>
                <a:ea typeface="+mn-lt"/>
                <a:cs typeface="+mn-lt"/>
              </a:rPr>
              <a:t>«Средства к жизни добываются не тяжелым и упорным путем, а тем, что угождает посетителям» </a:t>
            </a:r>
            <a:br>
              <a:rPr lang="ru-RU" dirty="0">
                <a:latin typeface="Book Antiqua"/>
                <a:ea typeface="+mn-lt"/>
                <a:cs typeface="+mn-lt"/>
              </a:rPr>
            </a:br>
            <a:r>
              <a:rPr lang="ru-RU" dirty="0">
                <a:latin typeface="Book Antiqua"/>
                <a:ea typeface="+mn-lt"/>
                <a:cs typeface="+mn-lt"/>
              </a:rPr>
              <a:t>-</a:t>
            </a:r>
            <a:r>
              <a:rPr lang="ru-RU" dirty="0" err="1">
                <a:latin typeface="Book Antiqua"/>
                <a:ea typeface="+mn-lt"/>
                <a:cs typeface="+mn-lt"/>
              </a:rPr>
              <a:t>А.Ф.Кони</a:t>
            </a:r>
            <a:endParaRPr lang="ru-RU" dirty="0" err="1">
              <a:latin typeface="Book Antiqu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96961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ru-RU" sz="5400" b="1">
                <a:ea typeface="+mj-lt"/>
                <a:cs typeface="+mj-lt"/>
              </a:rPr>
              <a:t>Период</a:t>
            </a:r>
            <a:endParaRPr lang="ru-RU" sz="5400">
              <a:ea typeface="+mj-lt"/>
              <a:cs typeface="+mj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3517" y="1941811"/>
            <a:ext cx="10598126" cy="46278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ru-RU" sz="3200" b="1">
              <a:cs typeface="Calibri"/>
            </a:endParaRPr>
          </a:p>
          <a:p>
            <a:pPr marL="0" indent="0">
              <a:buNone/>
            </a:pPr>
            <a:r>
              <a:rPr lang="ru-RU" sz="3200" b="1" dirty="0"/>
              <a:t>Период</a:t>
            </a:r>
            <a:r>
              <a:rPr lang="ru-RU" sz="3200" dirty="0"/>
              <a:t> по интонации и по смыслу четко распадается на две части: </a:t>
            </a:r>
          </a:p>
          <a:p>
            <a:pPr marL="457200" indent="-457200"/>
            <a:r>
              <a:rPr lang="ru-RU" sz="3200" dirty="0"/>
              <a:t>Первая, как правило, перечисляет отдельные явления и произносится все повышающимся тоном  с постепенным нарастанием;  затем заметная пауза; </a:t>
            </a:r>
            <a:endParaRPr lang="ru-RU">
              <a:cs typeface="Calibri" panose="020F0502020204030204"/>
            </a:endParaRPr>
          </a:p>
          <a:p>
            <a:pPr marL="457200" indent="-457200"/>
            <a:r>
              <a:rPr lang="ru-RU" sz="3200" dirty="0"/>
              <a:t>Вторая  часть является выводом, следствием и произносится со спадом интонации.</a:t>
            </a:r>
            <a:endParaRPr lang="ru-RU" sz="3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00524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ru-RU" sz="5400" b="1" dirty="0">
                <a:ea typeface="+mj-lt"/>
                <a:cs typeface="+mj-lt"/>
              </a:rPr>
              <a:t>Период - пример периода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3517" y="1941811"/>
            <a:ext cx="10598126" cy="462780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ru-RU" sz="3200" b="1">
              <a:cs typeface="Calibri"/>
            </a:endParaRPr>
          </a:p>
          <a:p>
            <a:r>
              <a:rPr lang="ru-RU" sz="3200" i="1" dirty="0">
                <a:ea typeface="+mn-lt"/>
                <a:cs typeface="+mn-lt"/>
              </a:rPr>
              <a:t>«</a:t>
            </a:r>
            <a:r>
              <a:rPr lang="ru-RU" sz="3200" b="1" i="1" dirty="0">
                <a:ea typeface="+mn-lt"/>
                <a:cs typeface="+mn-lt"/>
              </a:rPr>
              <a:t>Кто бы ни сидел </a:t>
            </a:r>
            <a:r>
              <a:rPr lang="ru-RU" sz="3200" i="1" dirty="0">
                <a:ea typeface="+mn-lt"/>
                <a:cs typeface="+mn-lt"/>
              </a:rPr>
              <a:t>на скамье подсудимых, </a:t>
            </a:r>
            <a:r>
              <a:rPr lang="ru-RU" sz="3200" b="1" i="1" dirty="0">
                <a:ea typeface="+mn-lt"/>
                <a:cs typeface="+mn-lt"/>
              </a:rPr>
              <a:t>какое бы </a:t>
            </a:r>
            <a:r>
              <a:rPr lang="ru-RU" sz="3200" i="1" dirty="0">
                <a:ea typeface="+mn-lt"/>
                <a:cs typeface="+mn-lt"/>
              </a:rPr>
              <a:t>преступление  он ни совершил, </a:t>
            </a:r>
            <a:r>
              <a:rPr lang="ru-RU" sz="3200" b="1" i="1" dirty="0">
                <a:ea typeface="+mn-lt"/>
                <a:cs typeface="+mn-lt"/>
              </a:rPr>
              <a:t>какое бы </a:t>
            </a:r>
            <a:r>
              <a:rPr lang="ru-RU" sz="3200" i="1" dirty="0">
                <a:ea typeface="+mn-lt"/>
                <a:cs typeface="+mn-lt"/>
              </a:rPr>
              <a:t>чувство он ни вызывал у вас - суд должен объективно исследовать все материалы дела».</a:t>
            </a:r>
            <a:r>
              <a:rPr lang="ru-RU" sz="3200" dirty="0">
                <a:ea typeface="+mn-lt"/>
                <a:cs typeface="+mn-lt"/>
              </a:rPr>
              <a:t> </a:t>
            </a:r>
          </a:p>
          <a:p>
            <a:r>
              <a:rPr lang="ru-RU" sz="3200" dirty="0">
                <a:ea typeface="+mn-lt"/>
                <a:cs typeface="+mn-lt"/>
              </a:rPr>
              <a:t>« </a:t>
            </a:r>
            <a:r>
              <a:rPr lang="ru-RU" sz="3200" i="1" dirty="0">
                <a:ea typeface="+mn-lt"/>
                <a:cs typeface="+mn-lt"/>
              </a:rPr>
              <a:t>Действительно, </a:t>
            </a:r>
            <a:r>
              <a:rPr lang="ru-RU" sz="3200" b="1" i="1" dirty="0">
                <a:ea typeface="+mn-lt"/>
                <a:cs typeface="+mn-lt"/>
              </a:rPr>
              <a:t>если бы </a:t>
            </a:r>
            <a:r>
              <a:rPr lang="ru-RU" sz="3200" i="1" dirty="0">
                <a:ea typeface="+mn-lt"/>
                <a:cs typeface="+mn-lt"/>
              </a:rPr>
              <a:t>Андреева имела хоть чуточку женской души, </a:t>
            </a:r>
            <a:r>
              <a:rPr lang="ru-RU" sz="3200" b="1" i="1" dirty="0">
                <a:ea typeface="+mn-lt"/>
                <a:cs typeface="+mn-lt"/>
              </a:rPr>
              <a:t>если бы она </a:t>
            </a:r>
            <a:r>
              <a:rPr lang="ru-RU" sz="3200" i="1" dirty="0">
                <a:ea typeface="+mn-lt"/>
                <a:cs typeface="+mn-lt"/>
              </a:rPr>
              <a:t>в самом деле любила </a:t>
            </a:r>
            <a:r>
              <a:rPr lang="ru-RU" sz="3200" i="1" dirty="0" err="1">
                <a:ea typeface="+mn-lt"/>
                <a:cs typeface="+mn-lt"/>
              </a:rPr>
              <a:t>Пистолькорса</a:t>
            </a:r>
            <a:r>
              <a:rPr lang="ru-RU" sz="3200" i="1" dirty="0">
                <a:ea typeface="+mn-lt"/>
                <a:cs typeface="+mn-lt"/>
              </a:rPr>
              <a:t> и </a:t>
            </a:r>
            <a:r>
              <a:rPr lang="ru-RU" sz="3200" b="1" i="1" dirty="0">
                <a:ea typeface="+mn-lt"/>
                <a:cs typeface="+mn-lt"/>
              </a:rPr>
              <a:t>если бы она </a:t>
            </a:r>
            <a:r>
              <a:rPr lang="ru-RU" sz="3200" i="1" dirty="0">
                <a:ea typeface="+mn-lt"/>
                <a:cs typeface="+mn-lt"/>
              </a:rPr>
              <a:t>сколько-нибудь понимала и ценила сердце своего мужа, </a:t>
            </a:r>
            <a:r>
              <a:rPr lang="ru-RU" sz="3200" b="1" i="1" dirty="0">
                <a:ea typeface="+mn-lt"/>
                <a:cs typeface="+mn-lt"/>
              </a:rPr>
              <a:t>она бы </a:t>
            </a:r>
            <a:r>
              <a:rPr lang="ru-RU" sz="3200" i="1" dirty="0">
                <a:ea typeface="+mn-lt"/>
                <a:cs typeface="+mn-lt"/>
              </a:rPr>
              <a:t>весьма легко распутала свое положение».</a:t>
            </a:r>
            <a:endParaRPr lang="ru-RU" sz="3200" dirty="0">
              <a:ea typeface="+mn-lt"/>
              <a:cs typeface="+mn-lt"/>
            </a:endParaRPr>
          </a:p>
          <a:p>
            <a:endParaRPr lang="ru-RU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16593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ru-RU" sz="5400" b="1">
                <a:ea typeface="+mj-lt"/>
                <a:cs typeface="+mj-lt"/>
              </a:rPr>
              <a:t>Период</a:t>
            </a:r>
            <a:endParaRPr lang="ru-RU" sz="5400">
              <a:ea typeface="+mj-lt"/>
              <a:cs typeface="+mj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3517" y="1941811"/>
            <a:ext cx="10598126" cy="462780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ru-RU" sz="3200" b="1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ru-RU" sz="3200" b="1" dirty="0">
                <a:ea typeface="+mn-lt"/>
                <a:cs typeface="+mn-lt"/>
              </a:rPr>
              <a:t>Когда</a:t>
            </a:r>
            <a:r>
              <a:rPr lang="ru-RU" sz="3200" dirty="0">
                <a:solidFill>
                  <a:srgbClr val="FF0000"/>
                </a:solidFill>
                <a:ea typeface="+mn-lt"/>
                <a:cs typeface="+mn-lt"/>
              </a:rPr>
              <a:t> </a:t>
            </a:r>
            <a:r>
              <a:rPr lang="ru-RU" sz="3200" dirty="0">
                <a:ea typeface="+mn-lt"/>
                <a:cs typeface="+mn-lt"/>
              </a:rPr>
              <a:t>нам говорят о великом преступлении, когда нам кажется, что оно было направлено против целой семьи, когда жертва его-слабая девушка, </a:t>
            </a:r>
            <a:r>
              <a:rPr lang="ru-RU" sz="3200" b="1" dirty="0">
                <a:ea typeface="+mn-lt"/>
                <a:cs typeface="+mn-lt"/>
              </a:rPr>
              <a:t>тогда</a:t>
            </a:r>
            <a:r>
              <a:rPr lang="ru-RU" sz="3200" dirty="0">
                <a:solidFill>
                  <a:srgbClr val="FF0000"/>
                </a:solidFill>
                <a:ea typeface="+mn-lt"/>
                <a:cs typeface="+mn-lt"/>
              </a:rPr>
              <a:t> </a:t>
            </a:r>
            <a:r>
              <a:rPr lang="ru-RU" sz="3200" dirty="0">
                <a:ea typeface="+mn-lt"/>
                <a:cs typeface="+mn-lt"/>
              </a:rPr>
              <a:t>каждый из нас, возмущенный становится на сторону обиженных</a:t>
            </a:r>
            <a:br>
              <a:rPr lang="ru-RU" sz="3200" dirty="0">
                <a:ea typeface="+mn-lt"/>
                <a:cs typeface="+mn-lt"/>
              </a:rPr>
            </a:br>
            <a:endParaRPr lang="en-US" sz="32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3200" i="1" dirty="0">
                <a:ea typeface="+mn-lt"/>
                <a:cs typeface="+mn-lt"/>
              </a:rPr>
              <a:t>В одной части периода</a:t>
            </a:r>
            <a:r>
              <a:rPr lang="ru-RU" sz="3200" dirty="0">
                <a:ea typeface="+mn-lt"/>
                <a:cs typeface="+mn-lt"/>
              </a:rPr>
              <a:t>:</a:t>
            </a:r>
            <a:r>
              <a:rPr lang="ru-RU" sz="3200" b="1" dirty="0">
                <a:ea typeface="+mn-lt"/>
                <a:cs typeface="+mn-lt"/>
              </a:rPr>
              <a:t> Когда…, когда…, когда…</a:t>
            </a:r>
            <a:r>
              <a:rPr lang="ru-RU" sz="3200" dirty="0">
                <a:solidFill>
                  <a:srgbClr val="FF0000"/>
                </a:solidFill>
                <a:ea typeface="+mn-lt"/>
                <a:cs typeface="+mn-lt"/>
              </a:rPr>
              <a:t> </a:t>
            </a:r>
            <a:r>
              <a:rPr lang="ru-RU" sz="3200" dirty="0">
                <a:ea typeface="+mn-lt"/>
                <a:cs typeface="+mn-lt"/>
              </a:rPr>
              <a:t>- </a:t>
            </a:r>
            <a:r>
              <a:rPr lang="ru-RU" sz="3200" i="1" dirty="0">
                <a:ea typeface="+mn-lt"/>
                <a:cs typeface="+mn-lt"/>
              </a:rPr>
              <a:t>в другой части </a:t>
            </a:r>
            <a:r>
              <a:rPr lang="ru-RU" sz="3200" b="1" dirty="0">
                <a:ea typeface="+mn-lt"/>
                <a:cs typeface="+mn-lt"/>
              </a:rPr>
              <a:t>тогда</a:t>
            </a:r>
            <a:endParaRPr lang="en-US" sz="32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ru-RU" sz="3200" b="1" dirty="0">
                <a:ea typeface="+mn-lt"/>
                <a:cs typeface="+mn-lt"/>
              </a:rPr>
              <a:t>Если…,если…,если… - то…</a:t>
            </a:r>
            <a:endParaRPr lang="en-US" sz="3200" b="1" dirty="0">
              <a:ea typeface="+mn-lt"/>
              <a:cs typeface="+mn-lt"/>
            </a:endParaRPr>
          </a:p>
          <a:p>
            <a:pPr>
              <a:buFont typeface="Arial"/>
            </a:pPr>
            <a:r>
              <a:rPr lang="ru-RU" sz="3200" b="1" dirty="0">
                <a:ea typeface="+mn-lt"/>
                <a:cs typeface="+mn-lt"/>
              </a:rPr>
              <a:t>Чтобы…., чтобы…, чтобы… - нужно…</a:t>
            </a:r>
            <a:endParaRPr lang="en-US" sz="3200" dirty="0">
              <a:ea typeface="+mn-lt"/>
              <a:cs typeface="+mn-lt"/>
            </a:endParaRPr>
          </a:p>
          <a:p>
            <a:pPr marL="0" indent="0">
              <a:buNone/>
            </a:pPr>
            <a:endParaRPr lang="ru-RU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3476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471" y="1943699"/>
            <a:ext cx="10224044" cy="2780857"/>
          </a:xfrm>
        </p:spPr>
        <p:txBody>
          <a:bodyPr anchor="t">
            <a:normAutofit/>
          </a:bodyPr>
          <a:lstStyle/>
          <a:p>
            <a:r>
              <a:rPr lang="ru-RU" sz="2400" b="1"/>
              <a:t>Картина.</a:t>
            </a:r>
            <a:r>
              <a:rPr lang="ru-RU" sz="2400"/>
              <a:t> Все сказанное представляется как бы происходящим на глазах слушателей, как при рассказе анекдота или недавнего события. Главное – наглядность. Средства создания – факты, связанные с местом  временем. (Наказание розгами студента в тюрьме. Дело В.Засулич. Александров)</a:t>
            </a:r>
          </a:p>
          <a:p>
            <a:r>
              <a:rPr lang="ru-RU" sz="2400" b="1"/>
              <a:t>Умолчание </a:t>
            </a:r>
            <a:r>
              <a:rPr lang="ru-RU" sz="2400"/>
              <a:t>– не закончив мысль, оратор переходит к другой; намек на действия, имитация гнева. (Сцена убийства Андреевым своей жены. Андреевский по делу Андреева).</a:t>
            </a:r>
          </a:p>
          <a:p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34905745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548" y="630518"/>
            <a:ext cx="8074815" cy="1618489"/>
          </a:xfrm>
        </p:spPr>
        <p:txBody>
          <a:bodyPr anchor="ctr">
            <a:normAutofit/>
          </a:bodyPr>
          <a:lstStyle/>
          <a:p>
            <a:r>
              <a:rPr lang="ru-RU" sz="5000" b="1" dirty="0"/>
              <a:t>«Костыли хромого  оратора»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1702" y="2021854"/>
            <a:ext cx="9071275" cy="4060625"/>
          </a:xfrm>
        </p:spPr>
        <p:txBody>
          <a:bodyPr anchor="t">
            <a:normAutofit lnSpcReduction="10000"/>
          </a:bodyPr>
          <a:lstStyle/>
          <a:p>
            <a:r>
              <a:rPr lang="ru-RU" dirty="0"/>
              <a:t>так  сказать,  как  бы сказать, как  говорится,  в  некотором  роде,  все ж таки; именно; как раз таки</a:t>
            </a:r>
            <a:endParaRPr lang="ru-RU">
              <a:cs typeface="Calibri" panose="020F0502020204030204"/>
            </a:endParaRPr>
          </a:p>
          <a:p>
            <a:r>
              <a:rPr lang="ru-RU" dirty="0"/>
              <a:t>поминутно произносится:  </a:t>
            </a:r>
            <a:r>
              <a:rPr lang="ru-RU" b="1" dirty="0"/>
              <a:t>ну</a:t>
            </a:r>
            <a:r>
              <a:rPr lang="ru-RU" dirty="0"/>
              <a:t>;</a:t>
            </a:r>
            <a:endParaRPr lang="ru-RU" dirty="0">
              <a:cs typeface="Calibri"/>
            </a:endParaRPr>
          </a:p>
          <a:p>
            <a:r>
              <a:rPr lang="ru-RU" dirty="0"/>
              <a:t>между  каждыми двумя  предложениями : </a:t>
            </a:r>
            <a:r>
              <a:rPr lang="ru-RU" b="1" dirty="0"/>
              <a:t> да!?  </a:t>
            </a:r>
            <a:endParaRPr lang="ru-RU" b="1" dirty="0">
              <a:cs typeface="Calibri"/>
            </a:endParaRPr>
          </a:p>
          <a:p>
            <a:pPr marL="0" indent="0">
              <a:buNone/>
            </a:pPr>
            <a:br>
              <a:rPr lang="ru-RU" dirty="0"/>
            </a:br>
            <a:r>
              <a:rPr lang="ru-RU" i="1" dirty="0"/>
              <a:t>Бесконечно  повторяемое слово отвлекает слушающих от содержания речи и вызывает  желание сосчитать, сколько  раз  оратор  произнесет  любимое  слово,  совершенно не нужное. </a:t>
            </a:r>
            <a:endParaRPr lang="ru-RU" i="1" u="sng" dirty="0">
              <a:cs typeface="Calibri"/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2752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7317" y="1162161"/>
            <a:ext cx="9803969" cy="4529549"/>
          </a:xfrm>
        </p:spPr>
        <p:txBody>
          <a:bodyPr anchor="t">
            <a:normAutofit/>
          </a:bodyPr>
          <a:lstStyle/>
          <a:p>
            <a:r>
              <a:rPr lang="ru-RU" sz="4400" dirty="0"/>
              <a:t>Аргументация</a:t>
            </a:r>
          </a:p>
          <a:p>
            <a:r>
              <a:rPr lang="ru-RU" sz="4400" dirty="0"/>
              <a:t>Тезис</a:t>
            </a:r>
          </a:p>
          <a:p>
            <a:r>
              <a:rPr lang="ru-RU" sz="4400" dirty="0"/>
              <a:t>Аргументы</a:t>
            </a:r>
          </a:p>
          <a:p>
            <a:r>
              <a:rPr lang="ru-RU" sz="4400" dirty="0"/>
              <a:t>Система аргументации</a:t>
            </a:r>
          </a:p>
          <a:p>
            <a:r>
              <a:rPr lang="ru-RU" sz="4400" dirty="0"/>
              <a:t>Период </a:t>
            </a:r>
          </a:p>
        </p:txBody>
      </p:sp>
    </p:spTree>
    <p:extLst>
      <p:ext uri="{BB962C8B-B14F-4D97-AF65-F5344CB8AC3E}">
        <p14:creationId xmlns:p14="http://schemas.microsoft.com/office/powerpoint/2010/main" val="1261450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6044" y="532015"/>
            <a:ext cx="9912072" cy="1188404"/>
          </a:xfrm>
        </p:spPr>
        <p:txBody>
          <a:bodyPr>
            <a:normAutofit/>
          </a:bodyPr>
          <a:lstStyle/>
          <a:p>
            <a:r>
              <a:rPr lang="ru-RU" b="1" dirty="0"/>
              <a:t>Структура и виды доказательств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981" y="1876993"/>
            <a:ext cx="9141030" cy="456585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3200" b="1" dirty="0">
                <a:latin typeface="Arial"/>
                <a:cs typeface="Arial"/>
              </a:rPr>
              <a:t>Тезис ------- демонстрация ------- аргументы</a:t>
            </a:r>
            <a:endParaRPr lang="ru-RU" sz="3200" dirty="0"/>
          </a:p>
          <a:p>
            <a:pPr marL="0" indent="0">
              <a:lnSpc>
                <a:spcPct val="100000"/>
              </a:lnSpc>
              <a:buNone/>
            </a:pPr>
            <a:r>
              <a:rPr lang="ru-RU" b="1" dirty="0">
                <a:latin typeface="Arial"/>
                <a:cs typeface="Arial"/>
              </a:rPr>
              <a:t>Тезис</a:t>
            </a:r>
            <a:r>
              <a:rPr lang="ru-RU" dirty="0">
                <a:latin typeface="Arial"/>
                <a:cs typeface="Arial"/>
              </a:rPr>
              <a:t> – основное положение, которое доказывается в споре </a:t>
            </a:r>
            <a:r>
              <a:rPr lang="ru-RU" i="1" dirty="0">
                <a:latin typeface="Arial"/>
                <a:cs typeface="Arial"/>
              </a:rPr>
              <a:t>(Что доказываем?)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>
                <a:latin typeface="Arial"/>
                <a:cs typeface="Arial"/>
              </a:rPr>
              <a:t>Аргументы</a:t>
            </a:r>
            <a:r>
              <a:rPr lang="ru-RU" dirty="0">
                <a:latin typeface="Arial"/>
                <a:cs typeface="Arial"/>
              </a:rPr>
              <a:t> – доводы, при помощи которых обосновывается тезис </a:t>
            </a:r>
            <a:r>
              <a:rPr lang="ru-RU" i="1" dirty="0">
                <a:latin typeface="Arial"/>
                <a:cs typeface="Arial"/>
              </a:rPr>
              <a:t>(На основании чего?) </a:t>
            </a:r>
            <a:br>
              <a:rPr lang="ru-RU" i="1" dirty="0">
                <a:latin typeface="Arial"/>
                <a:cs typeface="Arial"/>
              </a:rPr>
            </a:br>
            <a:r>
              <a:rPr lang="ru-RU" dirty="0">
                <a:latin typeface="Arial"/>
                <a:cs typeface="Arial"/>
              </a:rPr>
              <a:t>Бывают – рациональные (логические) и иррациональные (психолого-риторические)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dirty="0">
                <a:latin typeface="Arial"/>
                <a:cs typeface="Arial"/>
              </a:rPr>
              <a:t>Демонстрация</a:t>
            </a:r>
            <a:r>
              <a:rPr lang="ru-RU" dirty="0">
                <a:latin typeface="Arial"/>
                <a:cs typeface="Arial"/>
              </a:rPr>
              <a:t> – связь между Т. и А. </a:t>
            </a:r>
            <a:r>
              <a:rPr lang="ru-RU" i="1" dirty="0">
                <a:latin typeface="Arial"/>
                <a:cs typeface="Arial"/>
              </a:rPr>
              <a:t>(каким образом?)</a:t>
            </a:r>
          </a:p>
        </p:txBody>
      </p:sp>
    </p:spTree>
    <p:extLst>
      <p:ext uri="{BB962C8B-B14F-4D97-AF65-F5344CB8AC3E}">
        <p14:creationId xmlns:p14="http://schemas.microsoft.com/office/powerpoint/2010/main" val="2334247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ru-RU" sz="4800" b="1" dirty="0"/>
              <a:t>Типы аргументов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2631" y="2148394"/>
            <a:ext cx="9367204" cy="40416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b="1" i="1" dirty="0">
                <a:latin typeface="Arial"/>
                <a:cs typeface="Arial"/>
              </a:rPr>
              <a:t>Рациональные</a:t>
            </a:r>
            <a:r>
              <a:rPr lang="ru-RU" dirty="0">
                <a:latin typeface="Arial"/>
                <a:cs typeface="Arial"/>
              </a:rPr>
              <a:t> – факты (статистические, из жизни), аксиомы, заведомо истинные суждения; документы, ссылки на нормативно-правовую базу; свидетельские показания; вещественные доказательства</a:t>
            </a:r>
          </a:p>
          <a:p>
            <a:pPr marL="0" indent="0">
              <a:buNone/>
            </a:pPr>
            <a:r>
              <a:rPr lang="ru-RU" sz="2000" dirty="0">
                <a:latin typeface="Arial"/>
                <a:cs typeface="Arial"/>
              </a:rPr>
              <a:t>(Гл.3.1 </a:t>
            </a:r>
            <a:r>
              <a:rPr lang="ru-RU" sz="2000" dirty="0" err="1">
                <a:latin typeface="Arial"/>
                <a:cs typeface="Arial"/>
              </a:rPr>
              <a:t>уч.пособия</a:t>
            </a:r>
            <a:r>
              <a:rPr lang="ru-RU" sz="2000" dirty="0">
                <a:latin typeface="Arial"/>
                <a:cs typeface="Arial"/>
              </a:rPr>
              <a:t> Риторика для юристов)</a:t>
            </a:r>
            <a:endParaRPr lang="ru-RU" sz="2000" b="1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ru-RU" b="1" i="1" dirty="0">
                <a:latin typeface="Arial"/>
                <a:cs typeface="Arial"/>
              </a:rPr>
              <a:t>Иррациональные</a:t>
            </a:r>
            <a:r>
              <a:rPr lang="ru-RU" dirty="0">
                <a:latin typeface="Arial"/>
                <a:cs typeface="Arial"/>
              </a:rPr>
              <a:t>  - ссылки на авторитет, афоризмы, аргументы к аудитории, учитывающие витальные, социальные, психологические потребности человека.</a:t>
            </a:r>
            <a:endParaRPr lang="ru-RU" sz="3200" dirty="0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87CC57C-62D2-472B-9DD5-7796D9D88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547" y="2168912"/>
            <a:ext cx="1144859" cy="1135567"/>
          </a:xfrm>
          <a:prstGeom prst="rect">
            <a:avLst/>
          </a:prstGeom>
        </p:spPr>
      </p:pic>
      <p:pic>
        <p:nvPicPr>
          <p:cNvPr id="5" name="Рисунок 5" descr="Изображение выглядит как ноутбук, компьютер, сидит, темный&#10;&#10;Автоматически созданное описание">
            <a:extLst>
              <a:ext uri="{FF2B5EF4-FFF2-40B4-BE49-F238E27FC236}">
                <a16:creationId xmlns:a16="http://schemas.microsoft.com/office/drawing/2014/main" id="{2863A462-B4D2-4795-B805-3271F4A5B6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169" y="4275016"/>
            <a:ext cx="1336432" cy="133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62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ru-RU" sz="4800" b="1"/>
              <a:t>Способы доказательства тезиса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0593" y="2254426"/>
            <a:ext cx="10666511" cy="4041648"/>
          </a:xfrm>
        </p:spPr>
        <p:txBody>
          <a:bodyPr anchor="t">
            <a:normAutofit/>
          </a:bodyPr>
          <a:lstStyle/>
          <a:p>
            <a:r>
              <a:rPr lang="ru-RU" sz="4000" dirty="0">
                <a:latin typeface="Arial Unicode MS"/>
                <a:ea typeface="Arial Unicode MS"/>
                <a:cs typeface="Arial Unicode MS"/>
              </a:rPr>
              <a:t>Прямое - тезис обосновывается аргументами.</a:t>
            </a:r>
          </a:p>
          <a:p>
            <a:pPr marL="0" indent="0">
              <a:buNone/>
            </a:pPr>
            <a:endParaRPr lang="ru-RU" sz="4000" dirty="0">
              <a:latin typeface="Arial Unicode MS"/>
              <a:ea typeface="Arial Unicode MS"/>
              <a:cs typeface="Arial Unicode MS"/>
            </a:endParaRPr>
          </a:p>
          <a:p>
            <a:r>
              <a:rPr lang="ru-RU" sz="4000" dirty="0">
                <a:latin typeface="Arial Unicode MS"/>
                <a:ea typeface="Arial Unicode MS"/>
                <a:cs typeface="Arial Unicode MS"/>
              </a:rPr>
              <a:t>Косвенное – метод «от противного» – чтобы доказать тезис следует опровергнуть антитезис.</a:t>
            </a:r>
          </a:p>
          <a:p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val="1951505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4702" y="620749"/>
            <a:ext cx="5593431" cy="1130028"/>
          </a:xfrm>
        </p:spPr>
        <p:txBody>
          <a:bodyPr anchor="ctr">
            <a:normAutofit/>
          </a:bodyPr>
          <a:lstStyle/>
          <a:p>
            <a:r>
              <a:rPr lang="ru-RU" sz="6000" b="1"/>
              <a:t>Опровержение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855" y="1797162"/>
            <a:ext cx="9745353" cy="393362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dirty="0">
                <a:latin typeface="Calibri"/>
                <a:cs typeface="Calibri"/>
              </a:rPr>
              <a:t>Методы опровержения:</a:t>
            </a:r>
            <a:endParaRPr lang="ru-RU" sz="3200" dirty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r>
              <a:rPr lang="ru-RU" dirty="0">
                <a:latin typeface="Calibri"/>
                <a:cs typeface="Calibri"/>
              </a:rPr>
              <a:t>Опровержение тезиса: прямое доказательство антитезиса; сведение к абсурду</a:t>
            </a:r>
          </a:p>
          <a:p>
            <a:pPr marL="457200" indent="-457200">
              <a:buAutoNum type="arabicPeriod"/>
            </a:pPr>
            <a:r>
              <a:rPr lang="ru-RU" dirty="0">
                <a:latin typeface="Calibri"/>
                <a:cs typeface="Calibri"/>
              </a:rPr>
              <a:t>Критика аргументов: показать ложность и необоснованность аргументов.</a:t>
            </a:r>
          </a:p>
          <a:p>
            <a:pPr marL="457200" indent="-457200">
              <a:buAutoNum type="arabicPeriod"/>
            </a:pPr>
            <a:r>
              <a:rPr lang="ru-RU" dirty="0">
                <a:latin typeface="Calibri"/>
                <a:cs typeface="Calibri"/>
              </a:rPr>
              <a:t>Опровержение демонстрации: установить, что тезис не вытекает из аргументов, сами А. не критикуются.</a:t>
            </a:r>
          </a:p>
        </p:txBody>
      </p:sp>
    </p:spTree>
    <p:extLst>
      <p:ext uri="{BB962C8B-B14F-4D97-AF65-F5344CB8AC3E}">
        <p14:creationId xmlns:p14="http://schemas.microsoft.com/office/powerpoint/2010/main" val="1233960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274973"/>
            <a:ext cx="10386811" cy="57503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 прямого доказательства -силлогизма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913" y="991673"/>
            <a:ext cx="10812887" cy="5185290"/>
          </a:xfrm>
        </p:spPr>
        <p:txBody>
          <a:bodyPr/>
          <a:lstStyle/>
          <a:p>
            <a:r>
              <a:rPr lang="ru-RU" dirty="0">
                <a:latin typeface="Bahnschrift" panose="020B0502040204020203" pitchFamily="34" charset="0"/>
              </a:rPr>
              <a:t>Кошки одомашнены позднее собак</a:t>
            </a:r>
          </a:p>
          <a:p>
            <a:r>
              <a:rPr lang="ru-RU" dirty="0">
                <a:latin typeface="Bahnschrift" panose="020B0502040204020203" pitchFamily="34" charset="0"/>
              </a:rPr>
              <a:t>1.Собаки одомашнены скотоводами</a:t>
            </a:r>
          </a:p>
          <a:p>
            <a:r>
              <a:rPr lang="ru-RU" dirty="0">
                <a:latin typeface="Bahnschrift" panose="020B0502040204020203" pitchFamily="34" charset="0"/>
              </a:rPr>
              <a:t>2.Кошки одомашнены земледельцами</a:t>
            </a:r>
          </a:p>
          <a:p>
            <a:r>
              <a:rPr lang="ru-RU" dirty="0">
                <a:latin typeface="Bahnschrift" panose="020B0502040204020203" pitchFamily="34" charset="0"/>
              </a:rPr>
              <a:t>3.Земледелие появилось позднее скотоводства, следовательно</a:t>
            </a:r>
          </a:p>
          <a:p>
            <a:r>
              <a:rPr lang="ru-RU" dirty="0">
                <a:latin typeface="Bahnschrift" panose="020B0502040204020203" pitchFamily="34" charset="0"/>
              </a:rPr>
              <a:t>Кошки одомашнены позднее собак</a:t>
            </a:r>
          </a:p>
        </p:txBody>
      </p:sp>
    </p:spTree>
    <p:extLst>
      <p:ext uri="{BB962C8B-B14F-4D97-AF65-F5344CB8AC3E}">
        <p14:creationId xmlns:p14="http://schemas.microsoft.com/office/powerpoint/2010/main" val="32154088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2524</Words>
  <Application>Microsoft Office PowerPoint</Application>
  <PresentationFormat>Широкоэкранный</PresentationFormat>
  <Paragraphs>212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6" baseType="lpstr">
      <vt:lpstr>Arial</vt:lpstr>
      <vt:lpstr>Arial Black</vt:lpstr>
      <vt:lpstr>Arial Unicode MS</vt:lpstr>
      <vt:lpstr>Bahnschrift</vt:lpstr>
      <vt:lpstr>Book Antiqua</vt:lpstr>
      <vt:lpstr>Calibri</vt:lpstr>
      <vt:lpstr>Calibri Light</vt:lpstr>
      <vt:lpstr>Times New Roman</vt:lpstr>
      <vt:lpstr>Тема Office</vt:lpstr>
      <vt:lpstr>Казахский Национальный Университет имени аль-Фараби</vt:lpstr>
      <vt:lpstr>Презентация PowerPoint</vt:lpstr>
      <vt:lpstr>План лекции:</vt:lpstr>
      <vt:lpstr>Аргументация</vt:lpstr>
      <vt:lpstr>Структура и виды доказательств</vt:lpstr>
      <vt:lpstr>Типы аргументов</vt:lpstr>
      <vt:lpstr>Способы доказательства тезиса</vt:lpstr>
      <vt:lpstr>Опровержение</vt:lpstr>
      <vt:lpstr>Пример прямого доказательства -силлогизма</vt:lpstr>
      <vt:lpstr>Пример косвенного доказательства</vt:lpstr>
      <vt:lpstr>ТРЕБОВАНИЯ К ТЕЗИСУ</vt:lpstr>
      <vt:lpstr>ФРАЗЫ ДЛЯ ВЫДВИЖЕНИЯ ТЕЗИСА</vt:lpstr>
      <vt:lpstr>ТРЕБОВАНИЯ К Аргументам</vt:lpstr>
      <vt:lpstr>Способы аргументации</vt:lpstr>
      <vt:lpstr>Способы аргументации</vt:lpstr>
      <vt:lpstr>Способы аргументации</vt:lpstr>
      <vt:lpstr>Структура аргумента</vt:lpstr>
      <vt:lpstr>Определить линию аргументации – значит продумать поддержку и пример.</vt:lpstr>
      <vt:lpstr> Есть ли жизнь на Марсе?</vt:lpstr>
      <vt:lpstr>Алгоритм действий оратора при подготовке аргументирующей речи</vt:lpstr>
      <vt:lpstr>Алгоритм работы оратора (продолжение)</vt:lpstr>
      <vt:lpstr>Убеждающая речь побуждает аудиторию согласиться с оратором в спорном вопросе</vt:lpstr>
      <vt:lpstr>Логические ошибки</vt:lpstr>
      <vt:lpstr>Логические ошибки</vt:lpstr>
      <vt:lpstr>Для успеха убеждающего воздействия необходимо до выступления определить:  </vt:lpstr>
      <vt:lpstr>Использование в речи риторических аргументов выполняет ряд функций.  </vt:lpstr>
      <vt:lpstr>Использование в речи риторических аргументов выполняет ряд функций.  </vt:lpstr>
      <vt:lpstr>Языковые средства, способствующие созданию логичности речи </vt:lpstr>
      <vt:lpstr>Языковые средства, способствующие созданию логичности речи </vt:lpstr>
      <vt:lpstr>Языковые средства, способствующие созданию логичности речи </vt:lpstr>
      <vt:lpstr>Языковые средства, способствующие созданию логичности речи </vt:lpstr>
      <vt:lpstr>Клише выдвижения тезиса</vt:lpstr>
      <vt:lpstr>Языковые конструкции в устной речи.</vt:lpstr>
      <vt:lpstr>Языковые конструкции в устной речи.</vt:lpstr>
      <vt:lpstr>Вводные конструкции</vt:lpstr>
      <vt:lpstr>Риторико-психологические средства аргументации</vt:lpstr>
      <vt:lpstr>Риторико-психологические средства аргументации</vt:lpstr>
      <vt:lpstr>Риторико-психологические средства аргументации</vt:lpstr>
      <vt:lpstr>Риторико-психологические средства аргументации</vt:lpstr>
      <vt:lpstr>Риторико-психологические средства аргументации</vt:lpstr>
      <vt:lpstr>Риторико-психологические средства аргументации</vt:lpstr>
      <vt:lpstr>Период</vt:lpstr>
      <vt:lpstr>Период - пример периода</vt:lpstr>
      <vt:lpstr>Период</vt:lpstr>
      <vt:lpstr>Презентация PowerPoint</vt:lpstr>
      <vt:lpstr>«Костыли хромого  оратора»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риторический аспекты аргументации в судебной речи</dc:title>
  <dc:creator>Ирина</dc:creator>
  <cp:lastModifiedBy>Пользователь</cp:lastModifiedBy>
  <cp:revision>487</cp:revision>
  <cp:lastPrinted>2014-03-04T17:02:48Z</cp:lastPrinted>
  <dcterms:created xsi:type="dcterms:W3CDTF">2014-03-04T14:46:31Z</dcterms:created>
  <dcterms:modified xsi:type="dcterms:W3CDTF">2024-09-23T06:00:11Z</dcterms:modified>
</cp:coreProperties>
</file>